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80"/>
  </p:notesMasterIdLst>
  <p:handoutMasterIdLst>
    <p:handoutMasterId r:id="rId81"/>
  </p:handoutMasterIdLst>
  <p:sldIdLst>
    <p:sldId id="257" r:id="rId2"/>
    <p:sldId id="421" r:id="rId3"/>
    <p:sldId id="433" r:id="rId4"/>
    <p:sldId id="329" r:id="rId5"/>
    <p:sldId id="330" r:id="rId6"/>
    <p:sldId id="429" r:id="rId7"/>
    <p:sldId id="432" r:id="rId8"/>
    <p:sldId id="425" r:id="rId9"/>
    <p:sldId id="391" r:id="rId10"/>
    <p:sldId id="424" r:id="rId11"/>
    <p:sldId id="394" r:id="rId12"/>
    <p:sldId id="395" r:id="rId13"/>
    <p:sldId id="336" r:id="rId14"/>
    <p:sldId id="398" r:id="rId15"/>
    <p:sldId id="338" r:id="rId16"/>
    <p:sldId id="377" r:id="rId17"/>
    <p:sldId id="426" r:id="rId18"/>
    <p:sldId id="434" r:id="rId19"/>
    <p:sldId id="427" r:id="rId20"/>
    <p:sldId id="396" r:id="rId21"/>
    <p:sldId id="397" r:id="rId22"/>
    <p:sldId id="341" r:id="rId23"/>
    <p:sldId id="343" r:id="rId24"/>
    <p:sldId id="344" r:id="rId25"/>
    <p:sldId id="345" r:id="rId26"/>
    <p:sldId id="430" r:id="rId27"/>
    <p:sldId id="347" r:id="rId28"/>
    <p:sldId id="348" r:id="rId29"/>
    <p:sldId id="351" r:id="rId30"/>
    <p:sldId id="378" r:id="rId31"/>
    <p:sldId id="431" r:id="rId32"/>
    <p:sldId id="352" r:id="rId33"/>
    <p:sldId id="353" r:id="rId34"/>
    <p:sldId id="383" r:id="rId35"/>
    <p:sldId id="393" r:id="rId36"/>
    <p:sldId id="386" r:id="rId37"/>
    <p:sldId id="355" r:id="rId38"/>
    <p:sldId id="388" r:id="rId39"/>
    <p:sldId id="389" r:id="rId40"/>
    <p:sldId id="390" r:id="rId41"/>
    <p:sldId id="359" r:id="rId42"/>
    <p:sldId id="400" r:id="rId43"/>
    <p:sldId id="401" r:id="rId44"/>
    <p:sldId id="374" r:id="rId45"/>
    <p:sldId id="402" r:id="rId46"/>
    <p:sldId id="376" r:id="rId47"/>
    <p:sldId id="403" r:id="rId48"/>
    <p:sldId id="404" r:id="rId49"/>
    <p:sldId id="405" r:id="rId50"/>
    <p:sldId id="375" r:id="rId51"/>
    <p:sldId id="361" r:id="rId52"/>
    <p:sldId id="406" r:id="rId53"/>
    <p:sldId id="362" r:id="rId54"/>
    <p:sldId id="407" r:id="rId55"/>
    <p:sldId id="408" r:id="rId56"/>
    <p:sldId id="409" r:id="rId57"/>
    <p:sldId id="410" r:id="rId58"/>
    <p:sldId id="428" r:id="rId59"/>
    <p:sldId id="364" r:id="rId60"/>
    <p:sldId id="365" r:id="rId61"/>
    <p:sldId id="411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412" r:id="rId71"/>
    <p:sldId id="413" r:id="rId72"/>
    <p:sldId id="415" r:id="rId73"/>
    <p:sldId id="416" r:id="rId74"/>
    <p:sldId id="414" r:id="rId75"/>
    <p:sldId id="417" r:id="rId76"/>
    <p:sldId id="418" r:id="rId77"/>
    <p:sldId id="419" r:id="rId78"/>
    <p:sldId id="420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497" autoAdjust="0"/>
    <p:restoredTop sz="86323" autoAdjust="0"/>
  </p:normalViewPr>
  <p:slideViewPr>
    <p:cSldViewPr snapToObjects="1">
      <p:cViewPr varScale="1">
        <p:scale>
          <a:sx n="64" d="100"/>
          <a:sy n="64" d="100"/>
        </p:scale>
        <p:origin x="84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E9467-17E6-2A42-94CE-8491E26FC1B1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9A163-267E-364E-B092-F193C42378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06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BE311-8D6E-9642-B576-67DC0B8F79D3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02FCD-52E2-834C-8B77-4B536AC17C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6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02FCD-52E2-834C-8B77-4B536AC17C6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LArthur</a:t>
            </a:r>
            <a:r>
              <a:rPr lang="en-US" dirty="0" smtClean="0"/>
              <a:t> Samuel (1959). Machine Learning: Field of study that gives computers the ability to learn without being explicitly programmed</a:t>
            </a:r>
          </a:p>
          <a:p>
            <a:r>
              <a:rPr lang="en-US" dirty="0" smtClean="0"/>
              <a:t>earning without being </a:t>
            </a:r>
            <a:r>
              <a:rPr lang="en-US" dirty="0" err="1" smtClean="0"/>
              <a:t>explicitlly</a:t>
            </a:r>
            <a:r>
              <a:rPr lang="en-US" dirty="0" smtClean="0"/>
              <a:t> </a:t>
            </a:r>
            <a:r>
              <a:rPr lang="en-US" dirty="0" err="1" smtClean="0"/>
              <a:t>programme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02FCD-52E2-834C-8B77-4B536AC17C6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9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02FCD-52E2-834C-8B77-4B536AC17C6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08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02FCD-52E2-834C-8B77-4B536AC17C6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0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02FCD-52E2-834C-8B77-4B536AC17C6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0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02FCD-52E2-834C-8B77-4B536AC17C6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5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49455" y="6356350"/>
            <a:ext cx="3237345" cy="365125"/>
          </a:xfrm>
          <a:prstGeom prst="rect">
            <a:avLst/>
          </a:prstGeom>
        </p:spPr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CB3A1628-5E88-9D42-8D13-1A692EC0FC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1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3872" y="6344480"/>
            <a:ext cx="5090329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Fourth Generation Systems and Long Term Evolution </a:t>
            </a:r>
            <a:r>
              <a:rPr lang="en-US" dirty="0" smtClean="0"/>
              <a:t>14</a:t>
            </a:r>
            <a:r>
              <a:rPr lang="en-US" sz="1200" dirty="0" smtClean="0">
                <a:latin typeface="Times New Roman"/>
                <a:cs typeface="Times New Roman"/>
              </a:rPr>
              <a:t>-</a:t>
            </a:r>
            <a:fld id="{46E48147-4DBD-E646-92C0-0C9D8AFD71A7}" type="slidenum">
              <a:rPr lang="en-US" sz="1200" smtClean="0">
                <a:latin typeface="Times New Roman"/>
                <a:cs typeface="Times New Roman"/>
              </a:rPr>
              <a:pPr/>
              <a:t>‹#›</a:t>
            </a:fld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447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9455" y="6356350"/>
            <a:ext cx="3237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fld id="{CB3A1628-5E88-9D42-8D13-1A692EC0FC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8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9455" y="6356350"/>
            <a:ext cx="3237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fld id="{CB3A1628-5E88-9D42-8D13-1A692EC0FC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8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18" y="5957455"/>
            <a:ext cx="8224982" cy="397596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9364" y="138544"/>
            <a:ext cx="8705272" cy="57265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818" y="6356349"/>
            <a:ext cx="5225473" cy="365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3872" y="6344480"/>
            <a:ext cx="5090329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"/>
                <a:cs typeface="Times"/>
              </a:defRPr>
            </a:lvl1pPr>
          </a:lstStyle>
          <a:p>
            <a:r>
              <a:rPr lang="en-US" dirty="0" smtClean="0"/>
              <a:t>4G LTE and LTE-Advanced 14-</a:t>
            </a:r>
            <a:fld id="{46E48147-4DBD-E646-92C0-0C9D8AFD71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7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718" y="893216"/>
            <a:ext cx="4946505" cy="2378364"/>
          </a:xfrm>
        </p:spPr>
        <p:txBody>
          <a:bodyPr anchor="ctr"/>
          <a:lstStyle>
            <a:lvl1pPr algn="ctr">
              <a:defRPr sz="4000" b="1" cap="all">
                <a:solidFill>
                  <a:srgbClr val="1E57B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9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9D840-E58E-6540-BE18-592B4EAAA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5" r:id="rId4"/>
    <p:sldLayoutId id="2147483726" r:id="rId5"/>
    <p:sldLayoutId id="2147483727" r:id="rId6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000" b="1" kern="1200" cap="all" smtClean="0">
          <a:solidFill>
            <a:srgbClr val="1E57B6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01.png"/><Relationship Id="rId7" Type="http://schemas.openxmlformats.org/officeDocument/2006/relationships/image" Target="../media/image2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30.png"/><Relationship Id="rId5" Type="http://schemas.openxmlformats.org/officeDocument/2006/relationships/image" Target="../media/image22.png"/><Relationship Id="rId10" Type="http://schemas.openxmlformats.org/officeDocument/2006/relationships/image" Target="../media/image220.png"/><Relationship Id="rId4" Type="http://schemas.openxmlformats.org/officeDocument/2006/relationships/image" Target="../media/image21.png"/><Relationship Id="rId9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0.png"/><Relationship Id="rId51" Type="http://schemas.openxmlformats.org/officeDocument/2006/relationships/image" Target="../media/image46.png"/><Relationship Id="rId21" Type="http://schemas.openxmlformats.org/officeDocument/2006/relationships/image" Target="../media/image36.png"/><Relationship Id="rId42" Type="http://schemas.openxmlformats.org/officeDocument/2006/relationships/image" Target="../media/image34.png"/><Relationship Id="rId47" Type="http://schemas.openxmlformats.org/officeDocument/2006/relationships/image" Target="../media/image42.png"/><Relationship Id="rId50" Type="http://schemas.openxmlformats.org/officeDocument/2006/relationships/image" Target="../media/image45.png"/><Relationship Id="rId55" Type="http://schemas.openxmlformats.org/officeDocument/2006/relationships/image" Target="../media/image50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8" Type="http://schemas.openxmlformats.org/officeDocument/2006/relationships/image" Target="../media/image53.png"/><Relationship Id="rId46" Type="http://schemas.openxmlformats.org/officeDocument/2006/relationships/image" Target="../media/image41.png"/><Relationship Id="rId59" Type="http://schemas.openxmlformats.org/officeDocument/2006/relationships/image" Target="../media/image55.png"/><Relationship Id="rId2" Type="http://schemas.openxmlformats.org/officeDocument/2006/relationships/image" Target="../media/image29.png"/><Relationship Id="rId41" Type="http://schemas.openxmlformats.org/officeDocument/2006/relationships/image" Target="../media/image33.png"/><Relationship Id="rId5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0" Type="http://schemas.openxmlformats.org/officeDocument/2006/relationships/image" Target="../media/image31.png"/><Relationship Id="rId45" Type="http://schemas.openxmlformats.org/officeDocument/2006/relationships/image" Target="../media/image39.png"/><Relationship Id="rId53" Type="http://schemas.openxmlformats.org/officeDocument/2006/relationships/image" Target="../media/image48.png"/><Relationship Id="rId58" Type="http://schemas.openxmlformats.org/officeDocument/2006/relationships/image" Target="../media/image54.png"/><Relationship Id="rId23" Type="http://schemas.openxmlformats.org/officeDocument/2006/relationships/image" Target="../media/image38.pn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44" Type="http://schemas.openxmlformats.org/officeDocument/2006/relationships/image" Target="../media/image37.png"/><Relationship Id="rId52" Type="http://schemas.openxmlformats.org/officeDocument/2006/relationships/image" Target="../media/image47.png"/><Relationship Id="rId60" Type="http://schemas.openxmlformats.org/officeDocument/2006/relationships/image" Target="../media/image56.png"/><Relationship Id="rId43" Type="http://schemas.openxmlformats.org/officeDocument/2006/relationships/image" Target="../media/image35.png"/><Relationship Id="rId48" Type="http://schemas.openxmlformats.org/officeDocument/2006/relationships/image" Target="../media/image43.png"/><Relationship Id="rId56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2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Relationship Id="rId9" Type="http://schemas.openxmlformats.org/officeDocument/2006/relationships/image" Target="../media/image10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1071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50.png"/><Relationship Id="rId4" Type="http://schemas.openxmlformats.org/officeDocument/2006/relationships/image" Target="../media/image10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109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12" Type="http://schemas.openxmlformats.org/officeDocument/2006/relationships/image" Target="../media/image120.png"/><Relationship Id="rId2" Type="http://schemas.openxmlformats.org/officeDocument/2006/relationships/image" Target="../media/image27.png"/><Relationship Id="rId16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1110.png"/><Relationship Id="rId5" Type="http://schemas.openxmlformats.org/officeDocument/2006/relationships/image" Target="../media/image510.png"/><Relationship Id="rId15" Type="http://schemas.openxmlformats.org/officeDocument/2006/relationships/image" Target="../media/image1120.png"/><Relationship Id="rId10" Type="http://schemas.openxmlformats.org/officeDocument/2006/relationships/image" Target="../media/image1010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Relationship Id="rId14" Type="http://schemas.openxmlformats.org/officeDocument/2006/relationships/image" Target="../media/image11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109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12" Type="http://schemas.openxmlformats.org/officeDocument/2006/relationships/image" Target="../media/image1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1110.png"/><Relationship Id="rId5" Type="http://schemas.openxmlformats.org/officeDocument/2006/relationships/image" Target="../media/image510.png"/><Relationship Id="rId15" Type="http://schemas.openxmlformats.org/officeDocument/2006/relationships/image" Target="../media/image1140.png"/><Relationship Id="rId10" Type="http://schemas.openxmlformats.org/officeDocument/2006/relationships/image" Target="../media/image1010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Relationship Id="rId14" Type="http://schemas.openxmlformats.org/officeDocument/2006/relationships/image" Target="../media/image1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13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12" Type="http://schemas.openxmlformats.org/officeDocument/2006/relationships/image" Target="../media/image1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1110.png"/><Relationship Id="rId5" Type="http://schemas.openxmlformats.org/officeDocument/2006/relationships/image" Target="../media/image510.png"/><Relationship Id="rId10" Type="http://schemas.openxmlformats.org/officeDocument/2006/relationships/image" Target="../media/image1010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43200"/>
            <a:ext cx="914399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0" y="2743200"/>
            <a:ext cx="9143999" cy="4114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4000" b="1" kern="1200" cap="all">
                <a:solidFill>
                  <a:srgbClr val="1E57B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en-ZA" sz="2400" dirty="0" smtClean="0">
                <a:solidFill>
                  <a:schemeClr val="bg1"/>
                </a:solidFill>
              </a:rPr>
              <a:t>Guy-</a:t>
            </a:r>
            <a:r>
              <a:rPr lang="en-ZA" sz="2400" dirty="0" err="1" smtClean="0">
                <a:solidFill>
                  <a:schemeClr val="bg1"/>
                </a:solidFill>
              </a:rPr>
              <a:t>alain</a:t>
            </a:r>
            <a:r>
              <a:rPr lang="en-ZA" sz="2400" dirty="0" smtClean="0">
                <a:solidFill>
                  <a:schemeClr val="bg1"/>
                </a:solidFill>
              </a:rPr>
              <a:t> ZODI </a:t>
            </a:r>
            <a:r>
              <a:rPr lang="en-ZA" sz="2400" dirty="0" err="1" smtClean="0">
                <a:solidFill>
                  <a:schemeClr val="bg1"/>
                </a:solidFill>
              </a:rPr>
              <a:t>Lusilao</a:t>
            </a:r>
            <a:r>
              <a:rPr lang="en-ZA" sz="2400" dirty="0" smtClean="0">
                <a:solidFill>
                  <a:schemeClr val="bg1"/>
                </a:solidFill>
              </a:rPr>
              <a:t/>
            </a:r>
            <a:br>
              <a:rPr lang="en-ZA" sz="2400" dirty="0" smtClean="0">
                <a:solidFill>
                  <a:schemeClr val="bg1"/>
                </a:solidFill>
              </a:rPr>
            </a:br>
            <a:r>
              <a:rPr lang="en-ZA" sz="2400" dirty="0" smtClean="0">
                <a:solidFill>
                  <a:schemeClr val="bg1"/>
                </a:solidFill>
              </a:rPr>
              <a:t>department of computer science</a:t>
            </a:r>
          </a:p>
          <a:p>
            <a:pPr algn="l"/>
            <a:r>
              <a:rPr lang="en-ZA" sz="2400" dirty="0" smtClean="0">
                <a:solidFill>
                  <a:schemeClr val="bg1"/>
                </a:solidFill>
              </a:rPr>
              <a:t>FACULTY of computing and informatics</a:t>
            </a:r>
          </a:p>
          <a:p>
            <a:pPr algn="l"/>
            <a:r>
              <a:rPr lang="en-ZA" sz="2400" dirty="0" smtClean="0">
                <a:solidFill>
                  <a:schemeClr val="bg1"/>
                </a:solidFill>
              </a:rPr>
              <a:t>NUST</a:t>
            </a:r>
            <a:endParaRPr lang="en-ZA" sz="2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743200"/>
          </a:xfrm>
          <a:solidFill>
            <a:srgbClr val="FF0000"/>
          </a:solidFill>
        </p:spPr>
        <p:txBody>
          <a:bodyPr>
            <a:noAutofit/>
          </a:bodyPr>
          <a:lstStyle/>
          <a:p>
            <a:pPr algn="l"/>
            <a:r>
              <a:rPr lang="en-US" sz="2800" dirty="0" err="1" smtClean="0">
                <a:solidFill>
                  <a:schemeClr val="bg1"/>
                </a:solidFill>
              </a:rPr>
              <a:t>IndabaX</a:t>
            </a:r>
            <a:r>
              <a:rPr lang="en-US" sz="2800" dirty="0" smtClean="0">
                <a:solidFill>
                  <a:schemeClr val="bg1"/>
                </a:solidFill>
              </a:rPr>
              <a:t>: Machine learning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welcome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Example</a:t>
            </a:r>
            <a:r>
              <a:rPr lang="en-ZA" dirty="0" smtClean="0"/>
              <a:t> </a:t>
            </a:r>
            <a:r>
              <a:rPr lang="en-ZA" dirty="0" smtClean="0"/>
              <a:t>2</a:t>
            </a:r>
            <a:br>
              <a:rPr lang="en-ZA" dirty="0" smtClean="0"/>
            </a:br>
            <a:r>
              <a:rPr lang="en-ZA" dirty="0" smtClean="0"/>
              <a:t>breast cancer analysis</a:t>
            </a:r>
            <a:endParaRPr lang="en-ZA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1390744"/>
            <a:ext cx="8267700" cy="2038256"/>
            <a:chOff x="723900" y="2891118"/>
            <a:chExt cx="8267700" cy="1833282"/>
          </a:xfrm>
        </p:grpSpPr>
        <p:sp>
          <p:nvSpPr>
            <p:cNvPr id="5" name="Flowchart: Magnetic Disk 4"/>
            <p:cNvSpPr/>
            <p:nvPr/>
          </p:nvSpPr>
          <p:spPr>
            <a:xfrm>
              <a:off x="723900" y="3276600"/>
              <a:ext cx="1295400" cy="1219200"/>
            </a:xfrm>
            <a:prstGeom prst="flowChartMagneticDisk">
              <a:avLst/>
            </a:prstGeom>
            <a:gradFill>
              <a:gsLst>
                <a:gs pos="100000">
                  <a:srgbClr val="CC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52800" y="2891118"/>
              <a:ext cx="2057400" cy="1828800"/>
            </a:xfrm>
            <a:prstGeom prst="roundRect">
              <a:avLst/>
            </a:prstGeom>
            <a:gradFill>
              <a:gsLst>
                <a:gs pos="100000">
                  <a:srgbClr val="00B0F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781800" y="2895600"/>
              <a:ext cx="2209800" cy="1828800"/>
            </a:xfrm>
            <a:prstGeom prst="roundRect">
              <a:avLst/>
            </a:prstGeom>
            <a:gradFill>
              <a:gsLst>
                <a:gs pos="100000">
                  <a:srgbClr val="92D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209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3800" y="3498502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</a:t>
              </a:r>
            </a:p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638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1800" y="3621613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INTELLIGENCE</a:t>
              </a:r>
              <a:endParaRPr lang="en-Z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0100" y="3733800"/>
              <a:ext cx="1028700" cy="636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BIG</a:t>
              </a:r>
            </a:p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en-Z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3810000" y="4572000"/>
            <a:ext cx="685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ZA" sz="4000" b="1" dirty="0" smtClean="0"/>
              <a:t>?</a:t>
            </a:r>
            <a:endParaRPr lang="en-ZA" sz="4000" b="1" dirty="0"/>
          </a:p>
        </p:txBody>
      </p:sp>
      <p:sp>
        <p:nvSpPr>
          <p:cNvPr id="13" name="AutoShape 2" descr="https://encrypted-tbn3.gstatic.com/images?q=tbn:ANd9GcTko3NjIsDQX3nwz-t2TwU7hVswzAiyJdgWMbuSu6Tm8RgsgQt6"/>
          <p:cNvSpPr>
            <a:spLocks noChangeAspect="1" noChangeArrowheads="1"/>
          </p:cNvSpPr>
          <p:nvPr/>
        </p:nvSpPr>
        <p:spPr bwMode="auto">
          <a:xfrm>
            <a:off x="155575" y="-1874838"/>
            <a:ext cx="7096125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" y="4883485"/>
            <a:ext cx="952500" cy="1019175"/>
          </a:xfr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3667125"/>
            <a:ext cx="952500" cy="10382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2" y="3657600"/>
            <a:ext cx="952500" cy="10477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5575" y="5867400"/>
            <a:ext cx="27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/>
              <a:t>Breast cancer features</a:t>
            </a:r>
            <a:endParaRPr lang="en-ZA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096000" y="5516288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In which stage is the breast cancer?</a:t>
            </a:r>
            <a:endParaRPr lang="en-ZA" b="1" dirty="0"/>
          </a:p>
        </p:txBody>
      </p:sp>
      <p:sp>
        <p:nvSpPr>
          <p:cNvPr id="14" name="Right Brace 13"/>
          <p:cNvSpPr/>
          <p:nvPr/>
        </p:nvSpPr>
        <p:spPr>
          <a:xfrm rot="16200000">
            <a:off x="955490" y="2302061"/>
            <a:ext cx="409576" cy="2320552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Down Arrow 14"/>
          <p:cNvSpPr/>
          <p:nvPr/>
        </p:nvSpPr>
        <p:spPr>
          <a:xfrm>
            <a:off x="7467600" y="3581400"/>
            <a:ext cx="533400" cy="266700"/>
          </a:xfrm>
          <a:prstGeom prst="downArrow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962401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7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Supervised learning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Breast cancer (malignant, benign)</a:t>
            </a:r>
            <a:endParaRPr lang="en-ZA" dirty="0"/>
          </a:p>
        </p:txBody>
      </p:sp>
      <p:sp>
        <p:nvSpPr>
          <p:cNvPr id="17" name="TextBox 16"/>
          <p:cNvSpPr txBox="1"/>
          <p:nvPr/>
        </p:nvSpPr>
        <p:spPr>
          <a:xfrm>
            <a:off x="6858000" y="22098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Classification: discrete</a:t>
            </a:r>
          </a:p>
          <a:p>
            <a:r>
              <a:rPr lang="en-ZA" b="1" dirty="0" smtClean="0"/>
              <a:t>Value output (0 or 1)</a:t>
            </a:r>
            <a:endParaRPr lang="en-Z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181600" y="4892618"/>
                <a:ext cx="5709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32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en-ZA" sz="3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892618"/>
                <a:ext cx="570990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57200" y="2667001"/>
            <a:ext cx="5943600" cy="3080266"/>
            <a:chOff x="1048776" y="2667001"/>
            <a:chExt cx="7333224" cy="3080266"/>
          </a:xfrm>
        </p:grpSpPr>
        <p:grpSp>
          <p:nvGrpSpPr>
            <p:cNvPr id="18" name="Group 17"/>
            <p:cNvGrpSpPr/>
            <p:nvPr/>
          </p:nvGrpSpPr>
          <p:grpSpPr>
            <a:xfrm>
              <a:off x="1048776" y="2667001"/>
              <a:ext cx="7333224" cy="3080266"/>
              <a:chOff x="152400" y="2667000"/>
              <a:chExt cx="7315200" cy="3541931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1676400" y="2667000"/>
                <a:ext cx="0" cy="345916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1447800" y="5562600"/>
                <a:ext cx="60198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800" y="4114800"/>
                <a:ext cx="533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84094" y="5377934"/>
                <a:ext cx="963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 smtClean="0"/>
                  <a:t>0(N)</a:t>
                </a:r>
                <a:endParaRPr lang="en-ZA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62000" y="3930134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dirty="0" smtClean="0"/>
                  <a:t>1(Y)</a:t>
                </a:r>
                <a:endParaRPr lang="en-ZA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657600" y="5747266"/>
                <a:ext cx="2209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2400" dirty="0" smtClean="0"/>
                  <a:t>Tumour Size</a:t>
                </a:r>
                <a:endParaRPr lang="en-ZA" sz="24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52400" y="4572000"/>
                <a:ext cx="1295401" cy="389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sz="1600" b="1" dirty="0" smtClean="0"/>
                  <a:t>Malignant?</a:t>
                </a:r>
                <a:endParaRPr lang="en-ZA" sz="1600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300757" y="3633703"/>
                  <a:ext cx="57099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32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0757" y="3633703"/>
                  <a:ext cx="570990" cy="584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726411" y="3648999"/>
                  <a:ext cx="570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32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6411" y="3648999"/>
                  <a:ext cx="570989" cy="58477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206868" y="3648999"/>
                  <a:ext cx="57099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32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68" y="3648999"/>
                  <a:ext cx="570990" cy="58477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467095" y="3648999"/>
                  <a:ext cx="57099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32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095" y="3648999"/>
                  <a:ext cx="57099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144770" y="3633703"/>
                  <a:ext cx="570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32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4770" y="3633703"/>
                  <a:ext cx="570989" cy="58477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823776" y="4914117"/>
                  <a:ext cx="570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3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776" y="4914117"/>
                  <a:ext cx="570989" cy="58477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728962" y="4892617"/>
                  <a:ext cx="57099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3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962" y="4892617"/>
                  <a:ext cx="570990" cy="58477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296160" y="4892792"/>
                  <a:ext cx="57099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3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160" y="4892792"/>
                  <a:ext cx="570990" cy="58477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846223" y="4920841"/>
                  <a:ext cx="57099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3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223" y="4920841"/>
                  <a:ext cx="570990" cy="58477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Connector 32"/>
          <p:cNvCxnSpPr/>
          <p:nvPr/>
        </p:nvCxnSpPr>
        <p:spPr>
          <a:xfrm>
            <a:off x="6705600" y="2087591"/>
            <a:ext cx="0" cy="3587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34200" y="3765495"/>
            <a:ext cx="220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Generalisation:</a:t>
            </a:r>
          </a:p>
          <a:p>
            <a:r>
              <a:rPr lang="en-ZA" b="1" dirty="0" smtClean="0"/>
              <a:t>0 malignant</a:t>
            </a:r>
          </a:p>
          <a:p>
            <a:r>
              <a:rPr lang="en-ZA" b="1" dirty="0" smtClean="0"/>
              <a:t>1 type 1 cancer</a:t>
            </a:r>
          </a:p>
          <a:p>
            <a:r>
              <a:rPr lang="en-ZA" b="1" dirty="0" smtClean="0"/>
              <a:t>2 type 2 cancer</a:t>
            </a:r>
          </a:p>
          <a:p>
            <a:r>
              <a:rPr lang="en-ZA" b="1" dirty="0" smtClean="0"/>
              <a:t>3 type 3 cancer</a:t>
            </a:r>
          </a:p>
          <a:p>
            <a:r>
              <a:rPr lang="en-ZA" b="1" dirty="0" smtClean="0"/>
              <a:t>4 type 4 cancer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31792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Supervised learning</a:t>
            </a:r>
            <a:endParaRPr lang="en-ZA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62200" y="2209800"/>
            <a:ext cx="0" cy="350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3600" y="5562600"/>
            <a:ext cx="533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4000" y="3962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Age</a:t>
            </a:r>
            <a:endParaRPr lang="en-ZA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419600" y="5867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Tumour size</a:t>
            </a:r>
            <a:endParaRPr lang="en-ZA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727510" y="2459477"/>
            <a:ext cx="3184712" cy="3005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059206" y="4147066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Oval 21"/>
          <p:cNvSpPr/>
          <p:nvPr/>
        </p:nvSpPr>
        <p:spPr>
          <a:xfrm>
            <a:off x="3276600" y="3429000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/>
          <p:cNvSpPr/>
          <p:nvPr/>
        </p:nvSpPr>
        <p:spPr>
          <a:xfrm>
            <a:off x="3372971" y="4800600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/>
          <p:cNvSpPr/>
          <p:nvPr/>
        </p:nvSpPr>
        <p:spPr>
          <a:xfrm>
            <a:off x="4038600" y="4147066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/>
          <p:cNvSpPr/>
          <p:nvPr/>
        </p:nvSpPr>
        <p:spPr>
          <a:xfrm>
            <a:off x="2835088" y="4842720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Oval 25"/>
          <p:cNvSpPr/>
          <p:nvPr/>
        </p:nvSpPr>
        <p:spPr>
          <a:xfrm>
            <a:off x="4549588" y="4730661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b="1" dirty="0"/>
          </a:p>
        </p:txBody>
      </p:sp>
      <p:sp>
        <p:nvSpPr>
          <p:cNvPr id="27" name="Oval 26"/>
          <p:cNvSpPr/>
          <p:nvPr/>
        </p:nvSpPr>
        <p:spPr>
          <a:xfrm>
            <a:off x="2575112" y="3613666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Oval 27"/>
          <p:cNvSpPr/>
          <p:nvPr/>
        </p:nvSpPr>
        <p:spPr>
          <a:xfrm>
            <a:off x="2743200" y="2895600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Oval 28"/>
          <p:cNvSpPr/>
          <p:nvPr/>
        </p:nvSpPr>
        <p:spPr>
          <a:xfrm>
            <a:off x="4038600" y="4987045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Multiply 29"/>
          <p:cNvSpPr/>
          <p:nvPr/>
        </p:nvSpPr>
        <p:spPr>
          <a:xfrm>
            <a:off x="4675094" y="2286000"/>
            <a:ext cx="510988" cy="609600"/>
          </a:xfrm>
          <a:prstGeom prst="mathMultiply">
            <a:avLst/>
          </a:prstGeom>
          <a:gradFill>
            <a:gsLst>
              <a:gs pos="99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Multiply 30"/>
          <p:cNvSpPr/>
          <p:nvPr/>
        </p:nvSpPr>
        <p:spPr>
          <a:xfrm>
            <a:off x="4316506" y="3352800"/>
            <a:ext cx="510988" cy="60960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Multiply 31"/>
          <p:cNvSpPr/>
          <p:nvPr/>
        </p:nvSpPr>
        <p:spPr>
          <a:xfrm>
            <a:off x="5062818" y="3101788"/>
            <a:ext cx="510988" cy="609600"/>
          </a:xfrm>
          <a:prstGeom prst="mathMultiply">
            <a:avLst/>
          </a:prstGeom>
          <a:gradFill>
            <a:gsLst>
              <a:gs pos="99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Multiply 32"/>
          <p:cNvSpPr/>
          <p:nvPr/>
        </p:nvSpPr>
        <p:spPr>
          <a:xfrm>
            <a:off x="4892488" y="3851231"/>
            <a:ext cx="510988" cy="609600"/>
          </a:xfrm>
          <a:prstGeom prst="mathMultiply">
            <a:avLst/>
          </a:prstGeom>
          <a:gradFill>
            <a:gsLst>
              <a:gs pos="99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Multiply 33"/>
          <p:cNvSpPr/>
          <p:nvPr/>
        </p:nvSpPr>
        <p:spPr>
          <a:xfrm>
            <a:off x="5484159" y="4233120"/>
            <a:ext cx="510988" cy="60960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Multiply 34"/>
          <p:cNvSpPr/>
          <p:nvPr/>
        </p:nvSpPr>
        <p:spPr>
          <a:xfrm>
            <a:off x="3657600" y="2613212"/>
            <a:ext cx="510988" cy="60960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Multiply 35"/>
          <p:cNvSpPr/>
          <p:nvPr/>
        </p:nvSpPr>
        <p:spPr>
          <a:xfrm>
            <a:off x="5611906" y="3537466"/>
            <a:ext cx="510988" cy="60960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Multiply 36"/>
          <p:cNvSpPr/>
          <p:nvPr/>
        </p:nvSpPr>
        <p:spPr>
          <a:xfrm>
            <a:off x="4038600" y="2308412"/>
            <a:ext cx="510988" cy="60960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Multiply 37"/>
          <p:cNvSpPr/>
          <p:nvPr/>
        </p:nvSpPr>
        <p:spPr>
          <a:xfrm>
            <a:off x="5403476" y="2667889"/>
            <a:ext cx="510988" cy="60960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Multiply 38"/>
          <p:cNvSpPr/>
          <p:nvPr/>
        </p:nvSpPr>
        <p:spPr>
          <a:xfrm>
            <a:off x="3859306" y="1828800"/>
            <a:ext cx="510988" cy="609600"/>
          </a:xfrm>
          <a:prstGeom prst="mathMultiply">
            <a:avLst/>
          </a:prstGeom>
          <a:gradFill>
            <a:gsLst>
              <a:gs pos="99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Multiply 39"/>
          <p:cNvSpPr/>
          <p:nvPr/>
        </p:nvSpPr>
        <p:spPr>
          <a:xfrm>
            <a:off x="3552265" y="3842266"/>
            <a:ext cx="510988" cy="609600"/>
          </a:xfrm>
          <a:prstGeom prst="mathMultiply">
            <a:avLst/>
          </a:prstGeom>
          <a:gradFill>
            <a:gsLst>
              <a:gs pos="99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Oval 40"/>
          <p:cNvSpPr/>
          <p:nvPr/>
        </p:nvSpPr>
        <p:spPr>
          <a:xfrm>
            <a:off x="4592170" y="2897379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/>
          <p:cNvSpPr txBox="1"/>
          <p:nvPr/>
        </p:nvSpPr>
        <p:spPr>
          <a:xfrm>
            <a:off x="1066800" y="6236732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FF0000"/>
                </a:solidFill>
              </a:rPr>
              <a:t>Support vector machine allows you to deal with multiple features</a:t>
            </a:r>
            <a:endParaRPr lang="en-Z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8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You are running a company, and want to develop learning algorithms to address each of two problems</a:t>
            </a:r>
          </a:p>
          <a:p>
            <a:r>
              <a:rPr lang="en-US" dirty="0" smtClean="0"/>
              <a:t>Problem 1: you have a large inventory of identical items. You want to predict how many of these items will sell over the next 3 months</a:t>
            </a:r>
          </a:p>
          <a:p>
            <a:r>
              <a:rPr lang="en-US" dirty="0" smtClean="0"/>
              <a:t>Problem2: you would like software to examine individual customer accounts, and for each account decide if it has been hacked/compromised</a:t>
            </a:r>
          </a:p>
          <a:p>
            <a:r>
              <a:rPr lang="en-US" dirty="0" smtClean="0"/>
              <a:t>Should you treat this problem as classification or regression?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Treat both as classification problems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Treat problem 1 has a classification and problem 2 has a regression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Treat problem 1 as a regression, and problem 2 as a classification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Treat both as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1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Unsupervised learning</a:t>
            </a:r>
            <a:endParaRPr lang="en-ZA" dirty="0"/>
          </a:p>
        </p:txBody>
      </p:sp>
      <p:sp>
        <p:nvSpPr>
          <p:cNvPr id="16" name="Multiply 15"/>
          <p:cNvSpPr/>
          <p:nvPr/>
        </p:nvSpPr>
        <p:spPr>
          <a:xfrm>
            <a:off x="5159188" y="3397624"/>
            <a:ext cx="564777" cy="38100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3" name="Group 2"/>
          <p:cNvGrpSpPr/>
          <p:nvPr/>
        </p:nvGrpSpPr>
        <p:grpSpPr>
          <a:xfrm>
            <a:off x="1768765" y="2590800"/>
            <a:ext cx="5165435" cy="3553292"/>
            <a:chOff x="1768765" y="2590800"/>
            <a:chExt cx="5165435" cy="355329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2362200" y="2590800"/>
              <a:ext cx="0" cy="3048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2209800" y="5638800"/>
              <a:ext cx="4724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038600" y="5559317"/>
                  <a:ext cx="6096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3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ZA" sz="3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ZA" sz="32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5559317"/>
                  <a:ext cx="609600" cy="58477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768765" y="4329953"/>
                  <a:ext cx="48953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3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ZA" sz="3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ZA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765" y="4329953"/>
                  <a:ext cx="489531" cy="584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238499" y="4229962"/>
              <a:ext cx="381000" cy="3944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Oval 10"/>
            <p:cNvSpPr/>
            <p:nvPr/>
          </p:nvSpPr>
          <p:spPr>
            <a:xfrm>
              <a:off x="3646394" y="4520281"/>
              <a:ext cx="381000" cy="3944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" name="Oval 11"/>
            <p:cNvSpPr/>
            <p:nvPr/>
          </p:nvSpPr>
          <p:spPr>
            <a:xfrm>
              <a:off x="3321423" y="4944034"/>
              <a:ext cx="381000" cy="3944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3" name="Oval 12"/>
            <p:cNvSpPr/>
            <p:nvPr/>
          </p:nvSpPr>
          <p:spPr>
            <a:xfrm>
              <a:off x="2895600" y="4724400"/>
              <a:ext cx="381000" cy="3944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4648200" y="3397624"/>
              <a:ext cx="564777" cy="381000"/>
            </a:xfrm>
            <a:prstGeom prst="mathMultiply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4289611" y="3016624"/>
              <a:ext cx="564777" cy="381000"/>
            </a:xfrm>
            <a:prstGeom prst="mathMultiply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4491315" y="3695700"/>
              <a:ext cx="564777" cy="381000"/>
            </a:xfrm>
            <a:prstGeom prst="mathMultiply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4" name="Oval 3"/>
          <p:cNvSpPr/>
          <p:nvPr/>
        </p:nvSpPr>
        <p:spPr>
          <a:xfrm>
            <a:off x="2550461" y="3886200"/>
            <a:ext cx="1748115" cy="1752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/>
          <p:cNvSpPr/>
          <p:nvPr/>
        </p:nvSpPr>
        <p:spPr>
          <a:xfrm>
            <a:off x="4065493" y="2608729"/>
            <a:ext cx="1748115" cy="175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289611" y="4724400"/>
            <a:ext cx="3025589" cy="3944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6"/>
          </p:cNvCxnSpPr>
          <p:nvPr/>
        </p:nvCxnSpPr>
        <p:spPr>
          <a:xfrm>
            <a:off x="5813608" y="3485029"/>
            <a:ext cx="1501592" cy="10352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30353" y="443974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clusters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204792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828800"/>
            <a:ext cx="8229601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0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Of the following examples, which would you address using an unsupervised learning algorithm? Check all that apply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Given an email label as a spam/not spam, learn a spam filter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Given a set of new articles found on the web, group them into set of articles about the same history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Given a database of customer data, automatically discover market segments and group customers into different market segments.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Given a dataset of patients diagnosed as either having diabetes or not, learn to classify new patients as having diabetes or not.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Up Arrow 26"/>
          <p:cNvSpPr/>
          <p:nvPr/>
        </p:nvSpPr>
        <p:spPr>
          <a:xfrm rot="19193379">
            <a:off x="7796441" y="3266053"/>
            <a:ext cx="573548" cy="1449670"/>
          </a:xfrm>
          <a:prstGeom prst="upArrow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Up Arrow 23"/>
          <p:cNvSpPr/>
          <p:nvPr/>
        </p:nvSpPr>
        <p:spPr>
          <a:xfrm rot="20207740">
            <a:off x="5001129" y="3357034"/>
            <a:ext cx="531481" cy="1535438"/>
          </a:xfrm>
          <a:prstGeom prst="upArrow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Right Arrow 20"/>
          <p:cNvSpPr/>
          <p:nvPr/>
        </p:nvSpPr>
        <p:spPr>
          <a:xfrm rot="19089687">
            <a:off x="1652542" y="3446000"/>
            <a:ext cx="1674183" cy="635159"/>
          </a:xfrm>
          <a:prstGeom prst="rightArrow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591"/>
            <a:ext cx="8229600" cy="1143000"/>
          </a:xfrm>
        </p:spPr>
        <p:txBody>
          <a:bodyPr>
            <a:normAutofit/>
          </a:bodyPr>
          <a:lstStyle/>
          <a:p>
            <a:r>
              <a:rPr lang="en-ZA" sz="3200" dirty="0" smtClean="0"/>
              <a:t>Building a learning machine: Process</a:t>
            </a:r>
            <a:endParaRPr lang="en-ZA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1390744"/>
            <a:ext cx="8267700" cy="2038256"/>
            <a:chOff x="723900" y="2891118"/>
            <a:chExt cx="8267700" cy="1833282"/>
          </a:xfrm>
        </p:grpSpPr>
        <p:sp>
          <p:nvSpPr>
            <p:cNvPr id="5" name="Flowchart: Magnetic Disk 4"/>
            <p:cNvSpPr/>
            <p:nvPr/>
          </p:nvSpPr>
          <p:spPr>
            <a:xfrm>
              <a:off x="723900" y="3276600"/>
              <a:ext cx="1295400" cy="1219200"/>
            </a:xfrm>
            <a:prstGeom prst="flowChartMagneticDisk">
              <a:avLst/>
            </a:prstGeom>
            <a:gradFill>
              <a:gsLst>
                <a:gs pos="100000">
                  <a:srgbClr val="CC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52800" y="2891118"/>
              <a:ext cx="2057400" cy="1828800"/>
            </a:xfrm>
            <a:prstGeom prst="roundRect">
              <a:avLst/>
            </a:prstGeom>
            <a:gradFill>
              <a:gsLst>
                <a:gs pos="100000">
                  <a:srgbClr val="00B0F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781800" y="2895600"/>
              <a:ext cx="2209800" cy="1828800"/>
            </a:xfrm>
            <a:prstGeom prst="roundRect">
              <a:avLst/>
            </a:prstGeom>
            <a:gradFill>
              <a:gsLst>
                <a:gs pos="100000">
                  <a:srgbClr val="92D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209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3800" y="3498502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</a:t>
              </a:r>
            </a:p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638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1800" y="3621613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INTELLIGENCE</a:t>
              </a:r>
              <a:endParaRPr lang="en-Z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5959" y="3733800"/>
              <a:ext cx="1028700" cy="636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BIG</a:t>
              </a:r>
            </a:p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en-Z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8839192">
            <a:off x="1603622" y="3463007"/>
            <a:ext cx="1273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smtClean="0">
                <a:solidFill>
                  <a:schemeClr val="bg1"/>
                </a:solidFill>
              </a:rPr>
              <a:t>Task</a:t>
            </a:r>
            <a:endParaRPr lang="en-ZA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4528351">
            <a:off x="7144130" y="4606691"/>
            <a:ext cx="146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smtClean="0">
                <a:solidFill>
                  <a:schemeClr val="bg1"/>
                </a:solidFill>
              </a:rPr>
              <a:t>Evaluation</a:t>
            </a:r>
            <a:endParaRPr lang="en-ZA" sz="2000" b="1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57500" y="4567517"/>
            <a:ext cx="1485900" cy="1040142"/>
          </a:xfrm>
          <a:prstGeom prst="round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Model &amp; Parameters</a:t>
            </a:r>
            <a:endParaRPr lang="en-ZA" dirty="0"/>
          </a:p>
        </p:txBody>
      </p:sp>
      <p:sp>
        <p:nvSpPr>
          <p:cNvPr id="18" name="Rounded Rectangle 17"/>
          <p:cNvSpPr/>
          <p:nvPr/>
        </p:nvSpPr>
        <p:spPr>
          <a:xfrm>
            <a:off x="4610100" y="4567517"/>
            <a:ext cx="1676400" cy="1040142"/>
          </a:xfrm>
          <a:prstGeom prst="round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Optimization algorithm</a:t>
            </a:r>
            <a:endParaRPr lang="en-ZA" dirty="0"/>
          </a:p>
        </p:txBody>
      </p:sp>
      <p:sp>
        <p:nvSpPr>
          <p:cNvPr id="19" name="Rounded Rectangle 18"/>
          <p:cNvSpPr/>
          <p:nvPr/>
        </p:nvSpPr>
        <p:spPr>
          <a:xfrm>
            <a:off x="762000" y="4067040"/>
            <a:ext cx="1635092" cy="1800359"/>
          </a:xfrm>
          <a:prstGeom prst="round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Task</a:t>
            </a:r>
            <a:endParaRPr lang="en-ZA" dirty="0"/>
          </a:p>
        </p:txBody>
      </p:sp>
      <p:sp>
        <p:nvSpPr>
          <p:cNvPr id="20" name="Rounded Rectangle 19"/>
          <p:cNvSpPr/>
          <p:nvPr/>
        </p:nvSpPr>
        <p:spPr>
          <a:xfrm>
            <a:off x="2604249" y="4336172"/>
            <a:ext cx="3910851" cy="1676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Up Arrow 22"/>
          <p:cNvSpPr/>
          <p:nvPr/>
        </p:nvSpPr>
        <p:spPr>
          <a:xfrm>
            <a:off x="3325126" y="3424017"/>
            <a:ext cx="484874" cy="1143500"/>
          </a:xfrm>
          <a:prstGeom prst="upArrow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ounded Rectangle 24"/>
          <p:cNvSpPr/>
          <p:nvPr/>
        </p:nvSpPr>
        <p:spPr>
          <a:xfrm>
            <a:off x="7086600" y="4336172"/>
            <a:ext cx="1981200" cy="1676400"/>
          </a:xfrm>
          <a:prstGeom prst="roundRect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Evaluation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0478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21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Example</a:t>
            </a:r>
            <a:r>
              <a:rPr lang="en-ZA" dirty="0" smtClean="0"/>
              <a:t> </a:t>
            </a:r>
            <a:r>
              <a:rPr lang="en-ZA" dirty="0" smtClean="0"/>
              <a:t>1</a:t>
            </a:r>
            <a:br>
              <a:rPr lang="en-ZA" dirty="0" smtClean="0"/>
            </a:br>
            <a:r>
              <a:rPr lang="en-ZA" dirty="0" smtClean="0"/>
              <a:t>predicting house prices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0" y="3810000"/>
            <a:ext cx="1219200" cy="60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2400" b="1" dirty="0" smtClean="0"/>
              <a:t>N$=??</a:t>
            </a:r>
            <a:endParaRPr lang="en-ZA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1390744"/>
            <a:ext cx="8267700" cy="2038256"/>
            <a:chOff x="723900" y="2891118"/>
            <a:chExt cx="8267700" cy="1833282"/>
          </a:xfrm>
        </p:grpSpPr>
        <p:sp>
          <p:nvSpPr>
            <p:cNvPr id="5" name="Flowchart: Magnetic Disk 4"/>
            <p:cNvSpPr/>
            <p:nvPr/>
          </p:nvSpPr>
          <p:spPr>
            <a:xfrm>
              <a:off x="723900" y="3276600"/>
              <a:ext cx="1295400" cy="1219200"/>
            </a:xfrm>
            <a:prstGeom prst="flowChartMagneticDisk">
              <a:avLst/>
            </a:prstGeom>
            <a:gradFill>
              <a:gsLst>
                <a:gs pos="100000">
                  <a:srgbClr val="CC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52800" y="2891118"/>
              <a:ext cx="2057400" cy="1828800"/>
            </a:xfrm>
            <a:prstGeom prst="roundRect">
              <a:avLst/>
            </a:prstGeom>
            <a:gradFill>
              <a:gsLst>
                <a:gs pos="100000">
                  <a:srgbClr val="00B0F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781800" y="2895600"/>
              <a:ext cx="2209800" cy="1828800"/>
            </a:xfrm>
            <a:prstGeom prst="roundRect">
              <a:avLst/>
            </a:prstGeom>
            <a:gradFill>
              <a:gsLst>
                <a:gs pos="100000">
                  <a:srgbClr val="92D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209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3800" y="3498502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</a:t>
              </a:r>
            </a:p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638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1800" y="3621613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INTELLIGENCE</a:t>
              </a:r>
              <a:endParaRPr lang="en-Z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0100" y="3774461"/>
              <a:ext cx="1028700" cy="636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BIG</a:t>
              </a:r>
            </a:p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en-Z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3810000" y="4572000"/>
            <a:ext cx="685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ZA" sz="4000" b="1" smtClean="0"/>
              <a:t>?</a:t>
            </a:r>
            <a:endParaRPr lang="en-ZA" sz="4000" b="1" dirty="0"/>
          </a:p>
        </p:txBody>
      </p:sp>
      <p:sp>
        <p:nvSpPr>
          <p:cNvPr id="13" name="AutoShape 2" descr="https://encrypted-tbn3.gstatic.com/images?q=tbn:ANd9GcTko3NjIsDQX3nwz-t2TwU7hVswzAiyJdgWMbuSu6Tm8RgsgQt6"/>
          <p:cNvSpPr>
            <a:spLocks noChangeAspect="1" noChangeArrowheads="1"/>
          </p:cNvSpPr>
          <p:nvPr/>
        </p:nvSpPr>
        <p:spPr bwMode="auto">
          <a:xfrm>
            <a:off x="155575" y="-1874838"/>
            <a:ext cx="7096125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37" y="4558552"/>
            <a:ext cx="2886075" cy="17660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6" y="3601249"/>
            <a:ext cx="1181100" cy="957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03" y="3592284"/>
            <a:ext cx="1104900" cy="9797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1" y="4660008"/>
            <a:ext cx="1360394" cy="7700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77321" y="5558118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/>
              <a:t>House features</a:t>
            </a:r>
            <a:endParaRPr lang="en-ZA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71600" y="466000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N$</a:t>
            </a:r>
            <a:endParaRPr lang="en-ZA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28850" y="3625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N$</a:t>
            </a:r>
            <a:endParaRPr lang="en-ZA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13279" y="360124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N$</a:t>
            </a:r>
            <a:endParaRPr lang="en-ZA" b="1" dirty="0"/>
          </a:p>
        </p:txBody>
      </p:sp>
      <p:sp>
        <p:nvSpPr>
          <p:cNvPr id="24" name="Right Brace 23"/>
          <p:cNvSpPr/>
          <p:nvPr/>
        </p:nvSpPr>
        <p:spPr>
          <a:xfrm rot="16200000">
            <a:off x="1074365" y="2183186"/>
            <a:ext cx="409576" cy="2558301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Down Arrow 19"/>
          <p:cNvSpPr/>
          <p:nvPr/>
        </p:nvSpPr>
        <p:spPr>
          <a:xfrm>
            <a:off x="7010400" y="3592284"/>
            <a:ext cx="457200" cy="598716"/>
          </a:xfrm>
          <a:prstGeom prst="downArrow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722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REGRESSION</a:t>
            </a:r>
            <a:endParaRPr lang="en-ZA" dirty="0"/>
          </a:p>
        </p:txBody>
      </p:sp>
      <p:sp>
        <p:nvSpPr>
          <p:cNvPr id="4" name="Rounded Rectangle 3"/>
          <p:cNvSpPr/>
          <p:nvPr/>
        </p:nvSpPr>
        <p:spPr>
          <a:xfrm>
            <a:off x="1143000" y="1981200"/>
            <a:ext cx="1905000" cy="1295400"/>
          </a:xfrm>
          <a:prstGeom prst="roundRect">
            <a:avLst/>
          </a:prstGeom>
          <a:gradFill>
            <a:gsLst>
              <a:gs pos="100000">
                <a:srgbClr val="00B0F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Models</a:t>
            </a:r>
            <a:endParaRPr lang="en-ZA" dirty="0"/>
          </a:p>
        </p:txBody>
      </p:sp>
      <p:sp>
        <p:nvSpPr>
          <p:cNvPr id="5" name="Rounded Rectangle 4"/>
          <p:cNvSpPr/>
          <p:nvPr/>
        </p:nvSpPr>
        <p:spPr>
          <a:xfrm>
            <a:off x="1143000" y="5181600"/>
            <a:ext cx="1905000" cy="1295400"/>
          </a:xfrm>
          <a:prstGeom prst="roundRect">
            <a:avLst/>
          </a:prstGeom>
          <a:gradFill>
            <a:gsLst>
              <a:gs pos="100000">
                <a:schemeClr val="accent2">
                  <a:lumMod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Concepts</a:t>
            </a:r>
            <a:endParaRPr lang="en-ZA" dirty="0"/>
          </a:p>
        </p:txBody>
      </p:sp>
      <p:sp>
        <p:nvSpPr>
          <p:cNvPr id="6" name="Rounded Rectangle 5"/>
          <p:cNvSpPr/>
          <p:nvPr/>
        </p:nvSpPr>
        <p:spPr>
          <a:xfrm>
            <a:off x="1143000" y="3581400"/>
            <a:ext cx="1905000" cy="1295400"/>
          </a:xfrm>
          <a:prstGeom prst="roundRect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Algorithms</a:t>
            </a:r>
            <a:endParaRPr lang="en-ZA" dirty="0"/>
          </a:p>
        </p:txBody>
      </p:sp>
      <p:sp>
        <p:nvSpPr>
          <p:cNvPr id="8" name="Flowchart: Delay 7"/>
          <p:cNvSpPr/>
          <p:nvPr/>
        </p:nvSpPr>
        <p:spPr>
          <a:xfrm>
            <a:off x="3056964" y="2169459"/>
            <a:ext cx="4715436" cy="990600"/>
          </a:xfrm>
          <a:prstGeom prst="flowChartDelay">
            <a:avLst/>
          </a:prstGeom>
          <a:gradFill>
            <a:gsLst>
              <a:gs pos="100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Linear Regression</a:t>
            </a:r>
          </a:p>
        </p:txBody>
      </p:sp>
      <p:sp>
        <p:nvSpPr>
          <p:cNvPr id="9" name="Flowchart: Delay 8"/>
          <p:cNvSpPr/>
          <p:nvPr/>
        </p:nvSpPr>
        <p:spPr>
          <a:xfrm>
            <a:off x="3048000" y="3733800"/>
            <a:ext cx="4715436" cy="990600"/>
          </a:xfrm>
          <a:prstGeom prst="flowChartDelay">
            <a:avLst/>
          </a:prstGeom>
          <a:gradFill>
            <a:gsLst>
              <a:gs pos="100000">
                <a:schemeClr val="accent3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Gradient descent</a:t>
            </a:r>
          </a:p>
        </p:txBody>
      </p:sp>
      <p:sp>
        <p:nvSpPr>
          <p:cNvPr id="10" name="Flowchart: Delay 9"/>
          <p:cNvSpPr/>
          <p:nvPr/>
        </p:nvSpPr>
        <p:spPr>
          <a:xfrm>
            <a:off x="3070411" y="5334000"/>
            <a:ext cx="4715436" cy="990600"/>
          </a:xfrm>
          <a:prstGeom prst="flowChartDelay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21898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295400" y="1676400"/>
            <a:ext cx="6096000" cy="4343400"/>
          </a:xfrm>
          <a:prstGeom prst="ellipse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3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 smtClean="0">
                <a:solidFill>
                  <a:schemeClr val="tx1"/>
                </a:solidFill>
              </a:rPr>
              <a:t>Disruptive companies</a:t>
            </a:r>
          </a:p>
          <a:p>
            <a:pPr algn="ctr"/>
            <a:r>
              <a:rPr lang="en-ZA" sz="2800" dirty="0" smtClean="0">
                <a:solidFill>
                  <a:schemeClr val="tx1"/>
                </a:solidFill>
              </a:rPr>
              <a:t>differentiate by </a:t>
            </a:r>
          </a:p>
          <a:p>
            <a:pPr algn="ctr"/>
            <a:r>
              <a:rPr lang="en-ZA" sz="4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Intelligent Applications</a:t>
            </a:r>
          </a:p>
          <a:p>
            <a:pPr algn="ctr"/>
            <a:r>
              <a:rPr lang="en-ZA" sz="2800" dirty="0">
                <a:solidFill>
                  <a:schemeClr val="tx1"/>
                </a:solidFill>
              </a:rPr>
              <a:t>u</a:t>
            </a:r>
            <a:r>
              <a:rPr lang="en-ZA" sz="2800" dirty="0" smtClean="0">
                <a:solidFill>
                  <a:schemeClr val="tx1"/>
                </a:solidFill>
              </a:rPr>
              <a:t>sing</a:t>
            </a:r>
          </a:p>
          <a:p>
            <a:pPr algn="ctr"/>
            <a:r>
              <a:rPr lang="en-ZA" sz="4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Machine Learning</a:t>
            </a:r>
            <a:endParaRPr lang="en-ZA" sz="4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121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58471"/>
            <a:ext cx="1285875" cy="7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9" y="5257800"/>
            <a:ext cx="1466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14400"/>
            <a:ext cx="13239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066800"/>
            <a:ext cx="16764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86000"/>
            <a:ext cx="1381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57575"/>
            <a:ext cx="8763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4710112"/>
            <a:ext cx="14097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224868"/>
            <a:ext cx="14954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3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with one variable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4012367" cy="1496416"/>
          </a:xfrm>
        </p:spPr>
        <p:txBody>
          <a:bodyPr>
            <a:normAutofit fontScale="85000" lnSpcReduction="20000"/>
          </a:bodyPr>
          <a:lstStyle/>
          <a:p>
            <a:r>
              <a:rPr lang="en-ZA" u="sng" dirty="0" smtClean="0"/>
              <a:t>Supervised learning:</a:t>
            </a:r>
          </a:p>
          <a:p>
            <a:pPr marL="268288" indent="0">
              <a:buNone/>
            </a:pPr>
            <a:r>
              <a:rPr lang="en-ZA" dirty="0" smtClean="0"/>
              <a:t>Given the right answer for each example in the data</a:t>
            </a:r>
            <a:endParaRPr lang="en-ZA" dirty="0"/>
          </a:p>
          <a:p>
            <a:endParaRPr lang="en-ZA" dirty="0"/>
          </a:p>
        </p:txBody>
      </p:sp>
      <p:grpSp>
        <p:nvGrpSpPr>
          <p:cNvPr id="4" name="Group 3"/>
          <p:cNvGrpSpPr/>
          <p:nvPr/>
        </p:nvGrpSpPr>
        <p:grpSpPr>
          <a:xfrm>
            <a:off x="685801" y="1726458"/>
            <a:ext cx="8001000" cy="3137820"/>
            <a:chOff x="1089212" y="1726457"/>
            <a:chExt cx="7064188" cy="391309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7741024" y="4628028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1089212" y="1726457"/>
              <a:ext cx="7064188" cy="3913093"/>
              <a:chOff x="1089212" y="1726457"/>
              <a:chExt cx="7064188" cy="3913093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5896401" y="4601885"/>
                <a:ext cx="0" cy="304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1089212" y="1726457"/>
                <a:ext cx="7064188" cy="3913093"/>
                <a:chOff x="228600" y="1752600"/>
                <a:chExt cx="7924800" cy="4941332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2393576" y="2541494"/>
                  <a:ext cx="0" cy="3021106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2380129" y="5562600"/>
                  <a:ext cx="5773271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2272553" y="48768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232211" y="41148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252382" y="34290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2229970" y="26670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3538308" y="5365376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4572000" y="5423647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714565" y="5441576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1671917" y="4692134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100</a:t>
                  </a:r>
                  <a:endParaRPr lang="en-ZA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651746" y="3930134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/>
                    <a:t>2</a:t>
                  </a:r>
                  <a:r>
                    <a:rPr lang="en-ZA" dirty="0" smtClean="0"/>
                    <a:t>00</a:t>
                  </a:r>
                  <a:endParaRPr lang="en-ZA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676400" y="3244334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/>
                    <a:t>3</a:t>
                  </a:r>
                  <a:r>
                    <a:rPr lang="en-ZA" dirty="0" smtClean="0"/>
                    <a:t>00</a:t>
                  </a:r>
                  <a:endParaRPr lang="en-ZA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651746" y="2482334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/>
                    <a:t>4</a:t>
                  </a:r>
                  <a:r>
                    <a:rPr lang="en-ZA" dirty="0" smtClean="0"/>
                    <a:t>00</a:t>
                  </a:r>
                  <a:endParaRPr lang="en-ZA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237990" y="5728447"/>
                  <a:ext cx="609600" cy="367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500</a:t>
                  </a:r>
                  <a:endParaRPr lang="en-ZA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261342" y="5728447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1000</a:t>
                  </a:r>
                  <a:endParaRPr lang="en-ZA" dirty="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5308837" y="57463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1500</a:t>
                  </a:r>
                  <a:endParaRPr lang="en-ZA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6333565" y="5746376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2000</a:t>
                  </a:r>
                  <a:endParaRPr lang="en-ZA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7466224" y="57463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2500</a:t>
                  </a:r>
                  <a:endParaRPr lang="en-ZA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14400" y="1752600"/>
                  <a:ext cx="43944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2800" dirty="0" smtClean="0"/>
                    <a:t>Housing price prediction</a:t>
                  </a:r>
                  <a:endParaRPr lang="en-ZA" sz="28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28600" y="3842465"/>
                  <a:ext cx="1295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Price (N$)</a:t>
                  </a:r>
                </a:p>
                <a:p>
                  <a:r>
                    <a:rPr lang="en-ZA" dirty="0" smtClean="0"/>
                    <a:t>In 1000</a:t>
                  </a:r>
                  <a:endParaRPr lang="en-ZA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5454885" y="6324601"/>
                      <a:ext cx="2141189" cy="369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ZA" dirty="0" smtClean="0"/>
                        <a:t>Size in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oMath>
                      </a14:m>
                      <a:endParaRPr lang="en-ZA" dirty="0"/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4885" y="6324601"/>
                      <a:ext cx="2141189" cy="369331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l="-2254" t="-12821" b="-9487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2138082" y="5665693"/>
                  <a:ext cx="510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dirty="0" smtClean="0"/>
                    <a:t>0</a:t>
                  </a:r>
                  <a:endParaRPr lang="en-ZA" dirty="0"/>
                </a:p>
              </p:txBody>
            </p:sp>
          </p:grpSp>
        </p:grpSp>
      </p:grpSp>
      <p:cxnSp>
        <p:nvCxnSpPr>
          <p:cNvPr id="66" name="Straight Connector 65"/>
          <p:cNvCxnSpPr/>
          <p:nvPr/>
        </p:nvCxnSpPr>
        <p:spPr>
          <a:xfrm flipV="1">
            <a:off x="3637963" y="1892584"/>
            <a:ext cx="3596168" cy="16654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565503" y="502920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2"/>
          <p:cNvSpPr txBox="1">
            <a:spLocks/>
          </p:cNvSpPr>
          <p:nvPr/>
        </p:nvSpPr>
        <p:spPr>
          <a:xfrm>
            <a:off x="4795204" y="5119192"/>
            <a:ext cx="4012367" cy="1496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u="sng" dirty="0" smtClean="0"/>
              <a:t>Regression problem:</a:t>
            </a:r>
          </a:p>
          <a:p>
            <a:pPr marL="268288" indent="0">
              <a:buFont typeface="Arial"/>
              <a:buNone/>
            </a:pPr>
            <a:r>
              <a:rPr lang="en-ZA" dirty="0" smtClean="0"/>
              <a:t>Predict real value output</a:t>
            </a:r>
          </a:p>
          <a:p>
            <a:endParaRPr lang="en-ZA" dirty="0"/>
          </a:p>
        </p:txBody>
      </p:sp>
      <p:grpSp>
        <p:nvGrpSpPr>
          <p:cNvPr id="31" name="Group 30"/>
          <p:cNvGrpSpPr/>
          <p:nvPr/>
        </p:nvGrpSpPr>
        <p:grpSpPr>
          <a:xfrm>
            <a:off x="3441723" y="1693473"/>
            <a:ext cx="3478239" cy="1975206"/>
            <a:chOff x="3441723" y="1693473"/>
            <a:chExt cx="3478239" cy="1975206"/>
          </a:xfrm>
        </p:grpSpPr>
        <p:grpSp>
          <p:nvGrpSpPr>
            <p:cNvPr id="29" name="Group 28"/>
            <p:cNvGrpSpPr/>
            <p:nvPr/>
          </p:nvGrpSpPr>
          <p:grpSpPr>
            <a:xfrm>
              <a:off x="3441723" y="1693473"/>
              <a:ext cx="3478239" cy="1975206"/>
              <a:chOff x="3811322" y="1728810"/>
              <a:chExt cx="3079569" cy="19752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4785578" y="2715000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578" y="2715000"/>
                    <a:ext cx="327222" cy="338554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5421380" y="2569708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1380" y="2569708"/>
                    <a:ext cx="327222" cy="338554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6016650" y="2267938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6650" y="2267938"/>
                    <a:ext cx="327222" cy="338554"/>
                  </a:xfrm>
                  <a:prstGeom prst="rect">
                    <a:avLst/>
                  </a:prstGeom>
                  <a:blipFill rotWithShape="1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4926767" y="3085719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6767" y="3085719"/>
                    <a:ext cx="327222" cy="338554"/>
                  </a:xfrm>
                  <a:prstGeom prst="rect">
                    <a:avLst/>
                  </a:prstGeom>
                  <a:blipFill rotWithShape="1"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5806177" y="1951503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6177" y="1951503"/>
                    <a:ext cx="327222" cy="338554"/>
                  </a:xfrm>
                  <a:prstGeom prst="rect">
                    <a:avLst/>
                  </a:prstGeom>
                  <a:blipFill rotWithShape="1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164767" y="3060662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4767" y="3060662"/>
                    <a:ext cx="327222" cy="338554"/>
                  </a:xfrm>
                  <a:prstGeom prst="rect">
                    <a:avLst/>
                  </a:prstGeom>
                  <a:blipFill rotWithShape="1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3811322" y="3294707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1322" y="3294707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305956" y="2790997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5956" y="2790997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599545" y="3085719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9545" y="3085719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6563669" y="2137838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3669" y="2137838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5112800" y="2452443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2800" y="2452443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5487664" y="2231154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7664" y="2231154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5531789" y="2851785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1789" y="2851785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5726682" y="2550983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6682" y="2550983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6034137" y="2577888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4137" y="2577888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621967" y="2137839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1967" y="2137839"/>
                    <a:ext cx="327222" cy="338554"/>
                  </a:xfrm>
                  <a:prstGeom prst="rect">
                    <a:avLst/>
                  </a:prstGeom>
                  <a:blipFill rotWithShape="1">
                    <a:blip r:embed="rId4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797676" y="2131033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7676" y="2131033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6343669" y="1968562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3669" y="1968562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4469567" y="3365462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9567" y="3365462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5253989" y="2791794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3989" y="2791794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6053904" y="1799285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3904" y="1799285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4835555" y="2961071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5555" y="2961071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6563669" y="2436287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3669" y="2436287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4814760" y="2374609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4760" y="2374609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569124" y="2606492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9124" y="2606492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6496069" y="1728810"/>
                    <a:ext cx="32722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ZA" sz="1600" b="1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ZA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6069" y="1728810"/>
                    <a:ext cx="327222" cy="338554"/>
                  </a:xfrm>
                  <a:prstGeom prst="rect">
                    <a:avLst/>
                  </a:prstGeom>
                  <a:blipFill rotWithShape="1"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297263" y="2308976"/>
                  <a:ext cx="3272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600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263" y="2308976"/>
                  <a:ext cx="327222" cy="338554"/>
                </a:xfrm>
                <a:prstGeom prst="rect">
                  <a:avLst/>
                </a:prstGeom>
                <a:blipFill rotWithShape="1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/>
          <p:cNvCxnSpPr/>
          <p:nvPr/>
        </p:nvCxnSpPr>
        <p:spPr>
          <a:xfrm flipV="1">
            <a:off x="5539251" y="4145865"/>
            <a:ext cx="0" cy="35123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26646" y="4629747"/>
            <a:ext cx="6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35" name="TextBox 34"/>
          <p:cNvSpPr txBox="1"/>
          <p:nvPr/>
        </p:nvSpPr>
        <p:spPr>
          <a:xfrm>
            <a:off x="5184973" y="4497097"/>
            <a:ext cx="68334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ZA" dirty="0" smtClean="0"/>
              <a:t>1250</a:t>
            </a:r>
            <a:endParaRPr lang="en-ZA" dirty="0"/>
          </a:p>
        </p:txBody>
      </p:sp>
      <p:grpSp>
        <p:nvGrpSpPr>
          <p:cNvPr id="88" name="Group 87"/>
          <p:cNvGrpSpPr/>
          <p:nvPr/>
        </p:nvGrpSpPr>
        <p:grpSpPr>
          <a:xfrm>
            <a:off x="2871594" y="2673731"/>
            <a:ext cx="2667658" cy="1395283"/>
            <a:chOff x="2871594" y="2673731"/>
            <a:chExt cx="2667658" cy="1395283"/>
          </a:xfrm>
        </p:grpSpPr>
        <p:cxnSp>
          <p:nvCxnSpPr>
            <p:cNvPr id="65" name="Straight Connector 64"/>
            <p:cNvCxnSpPr/>
            <p:nvPr/>
          </p:nvCxnSpPr>
          <p:spPr>
            <a:xfrm flipH="1" flipV="1">
              <a:off x="5526646" y="2673731"/>
              <a:ext cx="12606" cy="139528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2871594" y="2703648"/>
              <a:ext cx="2655052" cy="35856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40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9" grpId="0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Regression with one variable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114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ZA" sz="2000" dirty="0" smtClean="0"/>
                  <a:t>Training set of housing prices (</a:t>
                </a:r>
                <a:r>
                  <a:rPr lang="en-ZA" sz="2000" dirty="0"/>
                  <a:t>W</a:t>
                </a:r>
                <a:r>
                  <a:rPr lang="en-ZA" sz="2000" dirty="0" smtClean="0"/>
                  <a:t>indhoek, </a:t>
                </a:r>
                <a:r>
                  <a:rPr lang="en-ZA" sz="2000" dirty="0" err="1"/>
                  <a:t>S</a:t>
                </a:r>
                <a:r>
                  <a:rPr lang="en-ZA" sz="2000" dirty="0" err="1" smtClean="0"/>
                  <a:t>wako</a:t>
                </a:r>
                <a:r>
                  <a:rPr lang="en-ZA" sz="2000" dirty="0" smtClean="0"/>
                  <a:t>)</a:t>
                </a:r>
              </a:p>
              <a:p>
                <a:endParaRPr lang="en-ZA" sz="2000" dirty="0"/>
              </a:p>
              <a:p>
                <a:endParaRPr lang="en-ZA" sz="2000" dirty="0" smtClean="0"/>
              </a:p>
              <a:p>
                <a:endParaRPr lang="en-ZA" sz="2000" dirty="0"/>
              </a:p>
              <a:p>
                <a:endParaRPr lang="en-ZA" sz="2000" dirty="0" smtClean="0"/>
              </a:p>
              <a:p>
                <a:endParaRPr lang="en-ZA" sz="2000" dirty="0"/>
              </a:p>
              <a:p>
                <a:r>
                  <a:rPr lang="en-ZA" sz="2000" dirty="0" smtClean="0"/>
                  <a:t>Notation:</a:t>
                </a:r>
              </a:p>
              <a:p>
                <a:r>
                  <a:rPr lang="en-ZA" sz="2000" dirty="0"/>
                  <a:t>m</a:t>
                </a:r>
                <a:r>
                  <a:rPr lang="en-ZA" sz="2000" dirty="0" smtClean="0"/>
                  <a:t>=Number of training examples</a:t>
                </a:r>
              </a:p>
              <a:p>
                <a:r>
                  <a:rPr lang="en-ZA" sz="2000" dirty="0"/>
                  <a:t>x</a:t>
                </a:r>
                <a:r>
                  <a:rPr lang="en-ZA" sz="2000" dirty="0" smtClean="0"/>
                  <a:t>’s=“input” variable/features</a:t>
                </a:r>
              </a:p>
              <a:p>
                <a:r>
                  <a:rPr lang="en-ZA" sz="2000" dirty="0"/>
                  <a:t>y</a:t>
                </a:r>
                <a:r>
                  <a:rPr lang="en-ZA" sz="2000" dirty="0" smtClean="0"/>
                  <a:t>’s=output variable/target variable</a:t>
                </a:r>
              </a:p>
              <a:p>
                <a:r>
                  <a:rPr lang="en-ZA" sz="2000" dirty="0" smtClean="0"/>
                  <a:t>(</a:t>
                </a:r>
                <a:r>
                  <a:rPr lang="en-ZA" sz="2000" dirty="0" err="1" smtClean="0"/>
                  <a:t>x,y</a:t>
                </a:r>
                <a:r>
                  <a:rPr lang="en-ZA" sz="2000" dirty="0" smtClean="0"/>
                  <a:t>)=one training example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ZA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ZA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ZA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ZA" sz="20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ZA" sz="2000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ZA" sz="20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ZA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ZA" sz="2000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ZA" sz="2000" dirty="0" smtClean="0"/>
                  <a:t> -ith training example</a:t>
                </a:r>
                <a:endParaRPr lang="en-ZA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114800" cy="4525963"/>
              </a:xfrm>
              <a:blipFill rotWithShape="1">
                <a:blip r:embed="rId2"/>
                <a:stretch>
                  <a:fillRect l="-1037" t="-134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572000" y="1981200"/>
            <a:ext cx="419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600" y="1295400"/>
            <a:ext cx="0" cy="2971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6482" y="1457654"/>
                <a:ext cx="1905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dirty="0" smtClean="0"/>
                  <a:t>Size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ZA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ZA" dirty="0" smtClean="0"/>
                  <a:t> (x)</a:t>
                </a:r>
                <a:endParaRPr lang="en-ZA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482" y="1457654"/>
                <a:ext cx="19050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885" t="-8197" b="-245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58000" y="147110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Price(N$) in 1000 (y)</a:t>
            </a:r>
            <a:endParaRPr lang="en-ZA" dirty="0"/>
          </a:p>
        </p:txBody>
      </p:sp>
      <p:sp>
        <p:nvSpPr>
          <p:cNvPr id="10" name="TextBox 9"/>
          <p:cNvSpPr txBox="1"/>
          <p:nvPr/>
        </p:nvSpPr>
        <p:spPr>
          <a:xfrm>
            <a:off x="4576482" y="2133600"/>
            <a:ext cx="426271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2104			460</a:t>
            </a:r>
            <a:endParaRPr lang="en-ZA" dirty="0"/>
          </a:p>
        </p:txBody>
      </p:sp>
      <p:sp>
        <p:nvSpPr>
          <p:cNvPr id="11" name="TextBox 10"/>
          <p:cNvSpPr txBox="1"/>
          <p:nvPr/>
        </p:nvSpPr>
        <p:spPr>
          <a:xfrm>
            <a:off x="4576482" y="2667000"/>
            <a:ext cx="426271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1416			232</a:t>
            </a:r>
            <a:endParaRPr lang="en-ZA" dirty="0"/>
          </a:p>
        </p:txBody>
      </p:sp>
      <p:sp>
        <p:nvSpPr>
          <p:cNvPr id="12" name="TextBox 11"/>
          <p:cNvSpPr txBox="1"/>
          <p:nvPr/>
        </p:nvSpPr>
        <p:spPr>
          <a:xfrm>
            <a:off x="4576482" y="3059206"/>
            <a:ext cx="426271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1534			315</a:t>
            </a:r>
            <a:endParaRPr lang="en-ZA" dirty="0"/>
          </a:p>
        </p:txBody>
      </p:sp>
      <p:sp>
        <p:nvSpPr>
          <p:cNvPr id="13" name="TextBox 12"/>
          <p:cNvSpPr txBox="1"/>
          <p:nvPr/>
        </p:nvSpPr>
        <p:spPr>
          <a:xfrm>
            <a:off x="4589929" y="3442447"/>
            <a:ext cx="426271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852			          178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210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Regression with one variable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Example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ZA" b="0" i="1" smtClean="0">
                            <a:latin typeface="Cambria Math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 smtClean="0"/>
                  <a:t>=2104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ZA" i="1">
                            <a:latin typeface="Cambria Math"/>
                          </a:rPr>
                          <m:t>(</m:t>
                        </m:r>
                        <m:r>
                          <a:rPr lang="en-ZA" b="0" i="1" smtClean="0">
                            <a:latin typeface="Cambria Math"/>
                          </a:rPr>
                          <m:t>2</m:t>
                        </m:r>
                        <m:r>
                          <a:rPr lang="en-ZA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=1416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ZA" i="1">
                            <a:latin typeface="Cambria Math"/>
                          </a:rPr>
                          <m:t>(</m:t>
                        </m:r>
                        <m:r>
                          <a:rPr lang="en-ZA" b="0" i="1" smtClean="0">
                            <a:latin typeface="Cambria Math"/>
                          </a:rPr>
                          <m:t>1</m:t>
                        </m:r>
                        <m:r>
                          <a:rPr lang="en-ZA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=460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88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9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representation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93219" y="5681993"/>
            <a:ext cx="2549236" cy="1094509"/>
          </a:xfrm>
          <a:prstGeom prst="roundRect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4800" dirty="0" smtClean="0"/>
              <a:t>h</a:t>
            </a:r>
            <a:endParaRPr lang="en-ZA" sz="4800" dirty="0"/>
          </a:p>
        </p:txBody>
      </p:sp>
      <p:sp>
        <p:nvSpPr>
          <p:cNvPr id="15" name="TextBox 14"/>
          <p:cNvSpPr txBox="1"/>
          <p:nvPr/>
        </p:nvSpPr>
        <p:spPr>
          <a:xfrm>
            <a:off x="1" y="5952783"/>
            <a:ext cx="21336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2800" dirty="0" smtClean="0"/>
              <a:t>Size of house</a:t>
            </a:r>
            <a:endParaRPr lang="en-ZA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342913" y="6018350"/>
            <a:ext cx="164868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2200" dirty="0" smtClean="0"/>
              <a:t>Estimated price (in N$)</a:t>
            </a:r>
            <a:endParaRPr lang="en-ZA" sz="22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3810000" y="1295400"/>
            <a:ext cx="1676400" cy="1355515"/>
          </a:xfrm>
          <a:prstGeom prst="flowChartMagneticDisk">
            <a:avLst/>
          </a:prstGeom>
          <a:gradFill>
            <a:gsLst>
              <a:gs pos="100000">
                <a:srgbClr val="CC0066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TRAINING </a:t>
            </a:r>
            <a:r>
              <a:rPr lang="en-ZA" dirty="0" smtClean="0"/>
              <a:t>SET</a:t>
            </a:r>
          </a:p>
          <a:p>
            <a:pPr algn="ctr"/>
            <a:r>
              <a:rPr lang="en-ZA" dirty="0" smtClean="0"/>
              <a:t>(BIG DATA)</a:t>
            </a:r>
            <a:endParaRPr lang="en-ZA" dirty="0"/>
          </a:p>
        </p:txBody>
      </p:sp>
      <p:sp>
        <p:nvSpPr>
          <p:cNvPr id="17" name="Rounded Rectangle 16"/>
          <p:cNvSpPr/>
          <p:nvPr/>
        </p:nvSpPr>
        <p:spPr>
          <a:xfrm>
            <a:off x="3200400" y="3303494"/>
            <a:ext cx="3048000" cy="1506200"/>
          </a:xfrm>
          <a:prstGeom prst="roundRect">
            <a:avLst/>
          </a:prstGeom>
          <a:gradFill>
            <a:gsLst>
              <a:gs pos="100000">
                <a:srgbClr val="00B0F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b="1" dirty="0" smtClean="0"/>
              <a:t>Learning Algorithm</a:t>
            </a:r>
            <a:endParaRPr lang="en-ZA" sz="2400" b="1" dirty="0"/>
          </a:p>
        </p:txBody>
      </p:sp>
      <p:sp>
        <p:nvSpPr>
          <p:cNvPr id="10" name="Down Arrow 9"/>
          <p:cNvSpPr/>
          <p:nvPr/>
        </p:nvSpPr>
        <p:spPr>
          <a:xfrm>
            <a:off x="4419600" y="2740562"/>
            <a:ext cx="488576" cy="549485"/>
          </a:xfrm>
          <a:prstGeom prst="downArrow">
            <a:avLst>
              <a:gd name="adj1" fmla="val 50000"/>
              <a:gd name="adj2" fmla="val 429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Down Arrow 10"/>
          <p:cNvSpPr/>
          <p:nvPr/>
        </p:nvSpPr>
        <p:spPr>
          <a:xfrm>
            <a:off x="4419600" y="4937549"/>
            <a:ext cx="609600" cy="7529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ight Arrow 17"/>
          <p:cNvSpPr/>
          <p:nvPr/>
        </p:nvSpPr>
        <p:spPr>
          <a:xfrm>
            <a:off x="2286000" y="5955597"/>
            <a:ext cx="9906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ight Arrow 18"/>
          <p:cNvSpPr/>
          <p:nvPr/>
        </p:nvSpPr>
        <p:spPr>
          <a:xfrm>
            <a:off x="6275294" y="6019800"/>
            <a:ext cx="9906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043281"/>
            <a:ext cx="1219199" cy="9541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2" y="5185580"/>
            <a:ext cx="1360394" cy="770017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6428512" y="4038599"/>
            <a:ext cx="1724887" cy="898949"/>
          </a:xfrm>
          <a:prstGeom prst="wedgeEllipseCallout">
            <a:avLst>
              <a:gd name="adj1" fmla="val -70443"/>
              <a:gd name="adj2" fmla="val 139967"/>
            </a:avLst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A function that maps x’s to y’s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929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4" grpId="0" animBg="1"/>
      <p:bldP spid="17" grpId="0" animBg="1"/>
      <p:bldP spid="10" grpId="0" animBg="1"/>
      <p:bldP spid="11" grpId="0" animBg="1"/>
      <p:bldP spid="18" grpId="0" animBg="1"/>
      <p:bldP spid="19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How do we represent the hypothesis </a:t>
                </a:r>
                <a14:m>
                  <m:oMath xmlns:m="http://schemas.openxmlformats.org/officeDocument/2006/math">
                    <m:r>
                      <a:rPr lang="en-ZA" b="1" i="1" smtClean="0">
                        <a:solidFill>
                          <a:srgbClr val="FF0000"/>
                        </a:solidFill>
                        <a:latin typeface="Cambria Math"/>
                      </a:rPr>
                      <m:t>𝒉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0638" b="-2127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60790"/>
                <a:ext cx="8229600" cy="4525963"/>
              </a:xfrm>
            </p:spPr>
            <p:txBody>
              <a:bodyPr>
                <a:norm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ZA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sz="2800" b="0" i="1" dirty="0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800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ZA" sz="2800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ZA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0" i="1" dirty="0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8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sz="28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0" i="1" dirty="0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8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2800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 smtClean="0"/>
                  <a:t>; that is y is a linear function of x</a:t>
                </a:r>
              </a:p>
              <a:p>
                <a:pPr lvl="0"/>
                <a:r>
                  <a:rPr lang="en-US" sz="2800" dirty="0" smtClean="0"/>
                  <a:t>Shorthand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Z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8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pPr lvl="0"/>
                <a:r>
                  <a:rPr lang="en-US" sz="2800" dirty="0" smtClean="0"/>
                  <a:t>Linear regression with one variable x or univariate linear regression.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60790"/>
                <a:ext cx="8229600" cy="4525963"/>
              </a:xfrm>
              <a:blipFill rotWithShape="1">
                <a:blip r:embed="rId3"/>
                <a:stretch>
                  <a:fillRect l="-1259" t="-134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3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regression with one variable-cost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48691"/>
                <a:ext cx="8229600" cy="4525963"/>
              </a:xfrm>
            </p:spPr>
            <p:txBody>
              <a:bodyPr>
                <a:normAutofit fontScale="40000" lnSpcReduction="20000"/>
              </a:bodyPr>
              <a:lstStyle/>
              <a:p>
                <a:r>
                  <a:rPr lang="en-US" sz="5100" dirty="0" smtClean="0"/>
                  <a:t>Training set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sz="5100" dirty="0"/>
                  <a:t>H</a:t>
                </a:r>
                <a:r>
                  <a:rPr lang="en-US" sz="5100" dirty="0" smtClean="0"/>
                  <a:t>ypothesis</a:t>
                </a:r>
                <a:endParaRPr lang="en-US" sz="5100" dirty="0"/>
              </a:p>
              <a:p>
                <a:pPr lvl="1"/>
                <a14:m>
                  <m:oMath xmlns:m="http://schemas.openxmlformats.org/officeDocument/2006/math">
                    <m:r>
                      <a:rPr lang="en-ZA" sz="5100" b="0" i="1" dirty="0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ZA" sz="51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5100" b="0" i="1" dirty="0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ZA" sz="5100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ZA" sz="51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5100" b="0" i="1" dirty="0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5100" b="0" i="1" dirty="0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ZA" sz="51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5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5100" b="0" i="1" dirty="0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5100" b="0" i="1" dirty="0" smtClean="0">
                            <a:latin typeface="Cambria Math"/>
                          </a:rPr>
                          <m:t>1  </m:t>
                        </m:r>
                      </m:sub>
                    </m:sSub>
                    <m:r>
                      <a:rPr lang="en-ZA" sz="5100" b="0" i="1" dirty="0" smtClean="0">
                        <a:latin typeface="Cambria Math"/>
                      </a:rPr>
                      <m:t>𝑥</m:t>
                    </m:r>
                  </m:oMath>
                </a14:m>
                <a:endParaRPr lang="en-US" sz="51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ZA" sz="51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5100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5100" i="1" dirty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1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51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5100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51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100" dirty="0" smtClean="0"/>
                  <a:t>  are parameters of the model</a:t>
                </a:r>
              </a:p>
              <a:p>
                <a:pPr lvl="1"/>
                <a:r>
                  <a:rPr lang="en-US" sz="5100" dirty="0" smtClean="0"/>
                  <a:t>Problem: 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51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5100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5100" i="1" dirty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1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51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5100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5100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100" dirty="0" smtClean="0"/>
                  <a:t>?</a:t>
                </a:r>
                <a:endParaRPr lang="en-US" sz="51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48691"/>
                <a:ext cx="8229600" cy="4525963"/>
              </a:xfrm>
              <a:blipFill rotWithShape="1">
                <a:blip r:embed="rId2"/>
                <a:stretch>
                  <a:fillRect l="-593" t="-201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42319"/>
              </p:ext>
            </p:extLst>
          </p:nvPr>
        </p:nvGraphicFramePr>
        <p:xfrm>
          <a:off x="1524000" y="20066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 smtClean="0"/>
                        <a:t>Size in m2 (X)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Price in 1000’s (Y)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 smtClean="0"/>
                        <a:t>2104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460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 smtClean="0"/>
                        <a:t>1416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232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 smtClean="0"/>
                        <a:t>1534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315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 smtClean="0"/>
                        <a:t>852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178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 smtClean="0"/>
                        <a:t>….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smtClean="0"/>
                        <a:t>….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Choice of parameters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599"/>
          </a:xfrm>
        </p:spPr>
        <p:txBody>
          <a:bodyPr>
            <a:normAutofit/>
          </a:bodyPr>
          <a:lstStyle/>
          <a:p>
            <a:r>
              <a:rPr lang="en-ZA" sz="2400" dirty="0"/>
              <a:t>D</a:t>
            </a:r>
            <a:r>
              <a:rPr lang="en-ZA" sz="2400" dirty="0" smtClean="0"/>
              <a:t>ifferent parameters lead to different hypothesis</a:t>
            </a:r>
          </a:p>
          <a:p>
            <a:endParaRPr lang="en-ZA" sz="24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114300" y="2667000"/>
            <a:ext cx="2552700" cy="3084731"/>
            <a:chOff x="114300" y="2667000"/>
            <a:chExt cx="2552700" cy="308473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28600" y="26670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28600" y="4838700"/>
              <a:ext cx="2057400" cy="38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57200" y="5105400"/>
                  <a:ext cx="1447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b="0" i="1" smtClean="0">
                            <a:latin typeface="Cambria Math"/>
                          </a:rPr>
                          <m:t>=1.5</m:t>
                        </m:r>
                      </m:oMath>
                    </m:oMathPara>
                  </a14:m>
                  <a:endParaRPr lang="en-ZA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ZA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5105400"/>
                  <a:ext cx="1447800" cy="64633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114300" y="434340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114300" y="342900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114300" y="388620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5800" y="4743451"/>
              <a:ext cx="0" cy="2666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905000" y="4747933"/>
              <a:ext cx="0" cy="2666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257300" y="4743450"/>
              <a:ext cx="0" cy="2666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28600" y="4114800"/>
              <a:ext cx="2133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1257300" y="3749950"/>
                  <a:ext cx="1409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dirty="0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b="0" i="1" dirty="0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ZA" b="0" i="0" dirty="0" smtClean="0">
                            <a:latin typeface="Cambria Math"/>
                          </a:rPr>
                          <m:t>=1.5</m:t>
                        </m:r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300" y="3749950"/>
                  <a:ext cx="14097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/>
          <p:cNvGrpSpPr/>
          <p:nvPr/>
        </p:nvGrpSpPr>
        <p:grpSpPr>
          <a:xfrm>
            <a:off x="3695700" y="2667000"/>
            <a:ext cx="2095500" cy="3084731"/>
            <a:chOff x="3695700" y="2667000"/>
            <a:chExt cx="2095500" cy="3084731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3733800" y="4857750"/>
              <a:ext cx="2057400" cy="19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810000" y="26670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038600" y="5105400"/>
                  <a:ext cx="1447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ZA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ZA" b="0" i="1" smtClean="0">
                            <a:latin typeface="Cambria Math"/>
                          </a:rPr>
                          <m:t>=0.5</m:t>
                        </m:r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5105400"/>
                  <a:ext cx="1447800" cy="64633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flipH="1">
              <a:off x="3695700" y="342900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3695700" y="388620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695700" y="435684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356412" y="4780429"/>
              <a:ext cx="0" cy="2666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876800" y="4743451"/>
              <a:ext cx="0" cy="2666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343400" y="4747933"/>
              <a:ext cx="0" cy="2666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 rot="19971204">
                  <a:off x="4519804" y="3785883"/>
                  <a:ext cx="1256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Z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ZA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ZA" dirty="0" smtClean="0"/>
                    <a:t>=0.5x</a:t>
                  </a:r>
                  <a:endParaRPr lang="en-ZA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71204">
                  <a:off x="4519804" y="3785883"/>
                  <a:ext cx="1256337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5369" r="-6604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6815418" y="2667000"/>
            <a:ext cx="2265207" cy="3084730"/>
            <a:chOff x="6815418" y="2667000"/>
            <a:chExt cx="2265207" cy="308473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934200" y="2667000"/>
              <a:ext cx="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6815418" y="3314897"/>
              <a:ext cx="2265207" cy="2436833"/>
              <a:chOff x="6815418" y="3314897"/>
              <a:chExt cx="2265207" cy="243683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6934200" y="4867835"/>
                <a:ext cx="2057400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7391400" y="5105399"/>
                    <a:ext cx="14478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ZA" b="0" i="1" smtClean="0">
                              <a:latin typeface="Cambria Math"/>
                            </a:rPr>
                            <m:t>=1</m:t>
                          </m:r>
                        </m:oMath>
                      </m:oMathPara>
                    </a14:m>
                    <a:endParaRPr lang="en-ZA" b="0" dirty="0" smtClean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ZA" b="0" i="1" smtClean="0">
                              <a:latin typeface="Cambria Math"/>
                            </a:rPr>
                            <m:t>=0.5</m:t>
                          </m:r>
                        </m:oMath>
                      </m:oMathPara>
                    </a14:m>
                    <a:endParaRPr lang="en-ZA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1400" y="5105399"/>
                    <a:ext cx="1447800" cy="64633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/>
              <p:cNvCxnSpPr/>
              <p:nvPr/>
            </p:nvCxnSpPr>
            <p:spPr>
              <a:xfrm flipH="1">
                <a:off x="6815418" y="3429000"/>
                <a:ext cx="228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6815418" y="3886200"/>
                <a:ext cx="228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6819900" y="4343400"/>
                <a:ext cx="228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8610600" y="4686301"/>
                <a:ext cx="0" cy="26669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8092888" y="4721039"/>
                <a:ext cx="0" cy="26669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543800" y="4747933"/>
                <a:ext cx="0" cy="26669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6934200" y="3429000"/>
                <a:ext cx="1905000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 rot="20130828">
                    <a:off x="7479241" y="3314897"/>
                    <a:ext cx="16013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dirty="0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b="0" i="1" dirty="0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ZA" dirty="0" smtClean="0"/>
                      <a:t>=1+0.5x</a:t>
                    </a:r>
                    <a:endParaRPr lang="en-ZA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130828">
                    <a:off x="7479241" y="3314897"/>
                    <a:ext cx="1601384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2" name="Straight Connector 41"/>
          <p:cNvCxnSpPr/>
          <p:nvPr/>
        </p:nvCxnSpPr>
        <p:spPr>
          <a:xfrm flipV="1">
            <a:off x="3810000" y="3970548"/>
            <a:ext cx="190500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4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4470" y="1600199"/>
                <a:ext cx="6571130" cy="510940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Choose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/>
                  <a:t> is close to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𝑦</m:t>
                    </m:r>
                    <m:r>
                      <a:rPr lang="en-ZA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for the training examples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err="1" smtClean="0">
                        <a:latin typeface="Cambria Math"/>
                      </a:rPr>
                      <m:t>𝑥</m:t>
                    </m:r>
                    <m:r>
                      <a:rPr lang="en-US" sz="2400" i="1" dirty="0" err="1" smtClean="0">
                        <a:latin typeface="Cambria Math"/>
                      </a:rPr>
                      <m:t>,</m:t>
                    </m:r>
                    <m:r>
                      <a:rPr lang="en-US" sz="2400" i="1" dirty="0" err="1" smtClean="0">
                        <a:latin typeface="Cambria Math"/>
                      </a:rPr>
                      <m:t>𝑦</m:t>
                    </m:r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𝑚𝑖𝑛</m:t>
                        </m:r>
                      </m:e>
                      <m:sub>
                        <m:sSub>
                          <m:sSub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ZA" sz="2400" b="0" i="1" smtClean="0">
                        <a:latin typeface="Cambria Math"/>
                      </a:rPr>
                      <m:t>⁡</m:t>
                    </m:r>
                    <m:f>
                      <m:f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b="0" i="1" smtClean="0">
                            <a:latin typeface="Cambria Math"/>
                          </a:rPr>
                          <m:t>2</m:t>
                        </m:r>
                        <m:r>
                          <a:rPr lang="en-ZA" sz="24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ZA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ZA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ZA" sz="2400" i="1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Z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4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ZA" sz="24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Z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Z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ZA" sz="24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ZA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ZA" sz="24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ZA" sz="2400" i="1">
                                        <a:latin typeface="Cambria Math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Z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Z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ZA" sz="2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ZA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ZA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i="1">
                            <a:latin typeface="Cambria Math"/>
                          </a:rPr>
                          <m:t>2</m:t>
                        </m:r>
                        <m:r>
                          <a:rPr lang="en-ZA" sz="2400" i="1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ZA" sz="2400" i="1">
                            <a:latin typeface="Cambria Math"/>
                          </a:rPr>
                          <m:t>𝑖</m:t>
                        </m:r>
                        <m:r>
                          <a:rPr lang="en-ZA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ZA" sz="2400" i="1">
                            <a:latin typeface="Cambria Math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Z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ZA" sz="2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ZA" sz="2400" i="1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Z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ZA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ZA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ZA" sz="2400" b="0" i="1" smtClean="0">
                            <a:latin typeface="Cambria Math"/>
                          </a:rPr>
                          <m:t>𝐽</m:t>
                        </m:r>
                        <m:d>
                          <m:d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4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ZA" sz="2400" b="0" i="1" smtClean="0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Z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4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is the cost function, also known as the squared error function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470" y="1600199"/>
                <a:ext cx="6571130" cy="5109405"/>
              </a:xfrm>
              <a:blipFill rotWithShape="1">
                <a:blip r:embed="rId3"/>
                <a:stretch>
                  <a:fillRect l="-1206" t="-83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6225988" y="1600199"/>
            <a:ext cx="2918012" cy="2548355"/>
            <a:chOff x="6225988" y="2361455"/>
            <a:chExt cx="2918012" cy="254835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6705600" y="2361455"/>
              <a:ext cx="0" cy="22867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6225988" y="4386590"/>
              <a:ext cx="2918012" cy="123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826188" y="4386590"/>
              <a:ext cx="45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2800" dirty="0" smtClean="0"/>
                <a:t>x</a:t>
              </a:r>
              <a:endParaRPr lang="en-ZA" sz="2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5988" y="2646690"/>
              <a:ext cx="45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2800" dirty="0"/>
                <a:t>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58000" y="3810000"/>
                  <a:ext cx="3695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600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3810000"/>
                  <a:ext cx="369583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264474" y="3979277"/>
                  <a:ext cx="3695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600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4474" y="3979277"/>
                  <a:ext cx="369583" cy="33855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359008" y="3626760"/>
                  <a:ext cx="3695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600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9008" y="3626760"/>
                  <a:ext cx="369583" cy="33855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724314" y="3511271"/>
                  <a:ext cx="3695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600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314" y="3511271"/>
                  <a:ext cx="369583" cy="3385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973700" y="3259723"/>
                  <a:ext cx="3695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600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700" y="3259723"/>
                  <a:ext cx="369583" cy="33855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249576" y="2975630"/>
                  <a:ext cx="3695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600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en-ZA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576" y="2975630"/>
                  <a:ext cx="369583" cy="33855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42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Hypothesis: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dirty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ZA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ZA" i="1" dirty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ZA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dirty="0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Parameters:</a:t>
                </a:r>
                <a:endParaRPr lang="en-US" dirty="0"/>
              </a:p>
              <a:p>
                <a:pPr marL="278288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i="1" dirty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ZA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ZA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ZA" i="1">
                              <a:latin typeface="Cambria Math"/>
                            </a:rPr>
                            <m:t>2</m:t>
                          </m:r>
                          <m:r>
                            <a:rPr lang="en-ZA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ZA" i="1">
                              <a:latin typeface="Cambria Math"/>
                            </a:rPr>
                            <m:t>𝑖</m:t>
                          </m:r>
                          <m:r>
                            <a:rPr lang="en-ZA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ZA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Z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ZA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Z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ZA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Z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ZA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ZA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Z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ZA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Z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ZA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ZA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363538" lvl="1" indent="-363538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Goal: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ZA" sz="3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ZA" sz="32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ZA" sz="3200" i="1">
                              <a:latin typeface="Cambria Math"/>
                            </a:rPr>
                            <m:t>𝐽</m:t>
                          </m:r>
                          <m:d>
                            <m:dPr>
                              <m:ctrlPr>
                                <a:rPr lang="en-Z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32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ZA" sz="3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ZA" sz="3200" i="1"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Z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32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ZA" sz="32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 smtClean="0"/>
              </a:p>
              <a:p>
                <a:pPr marL="363538" lvl="1" indent="-363538">
                  <a:buFont typeface="Arial" panose="020B0604020202020204" pitchFamily="34" charset="0"/>
                  <a:buChar char="•"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69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3872" y="6344480"/>
            <a:ext cx="5090329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Fourth Generation Systems and Long Term Evolution </a:t>
            </a:r>
            <a:r>
              <a:rPr lang="en-US" dirty="0" smtClean="0">
                <a:latin typeface="Times"/>
                <a:cs typeface="Times"/>
              </a:rPr>
              <a:t>14</a:t>
            </a:r>
            <a:r>
              <a:rPr lang="en-US" sz="1200" dirty="0" smtClean="0">
                <a:latin typeface="Times"/>
                <a:cs typeface="Times"/>
              </a:rPr>
              <a:t>-</a:t>
            </a:r>
            <a:fld id="{46E48147-4DBD-E646-92C0-0C9D8AFD71A7}" type="slidenum">
              <a:rPr lang="en-US" sz="1200" smtClean="0">
                <a:latin typeface="Times"/>
                <a:cs typeface="Times"/>
              </a:rPr>
              <a:pPr/>
              <a:t>28</a:t>
            </a:fld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055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Visualization 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br>
              <a:rPr lang="en-US" sz="2400" dirty="0" smtClean="0"/>
            </a:br>
            <a:r>
              <a:rPr lang="en-US" sz="2400" dirty="0" smtClean="0"/>
              <a:t>cost function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Simple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b="0" i="1" dirty="0" smtClean="0">
                        <a:latin typeface="Cambria Math"/>
                      </a:rPr>
                      <m:t>=0, </m:t>
                    </m:r>
                    <m:sSub>
                      <m:sSubPr>
                        <m:ctrlPr>
                          <a:rPr lang="en-Z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b="0" i="1" dirty="0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ZA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Z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dirty="0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b="0" i="1" dirty="0" smtClean="0">
                        <a:latin typeface="Cambria Math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Cost function: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    </m:t>
                    </m:r>
                    <m:r>
                      <a:rPr lang="en-ZA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b="0" i="1" dirty="0" smtClean="0">
                            <a:latin typeface="Cambria Math"/>
                          </a:rPr>
                          <m:t>2</m:t>
                        </m:r>
                        <m:r>
                          <a:rPr lang="en-ZA" b="0" i="1" dirty="0" smtClean="0">
                            <a:latin typeface="Cambria Math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ZA" i="1" dirty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ZA" i="1" dirty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ZA" i="1" dirty="0">
                                    <a:latin typeface="Cambria Math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ZA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i="1" dirty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ZA" i="1" dirty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ZA" i="1" dirty="0">
                                        <a:latin typeface="Cambria Math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ZA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i="1" dirty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ZA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ZA" i="1" dirty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ZA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ZA" b="0" i="1" smtClean="0">
                            <a:latin typeface="Cambria Math"/>
                          </a:rPr>
                          <m:t>𝐽</m:t>
                        </m:r>
                        <m:d>
                          <m:d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96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1828800" y="2286000"/>
            <a:ext cx="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3505200"/>
            <a:ext cx="2971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438400"/>
            <a:ext cx="1828800" cy="1066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Machine learning pipeline</a:t>
            </a:r>
            <a:endParaRPr lang="en-ZA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23900" y="3276600"/>
            <a:ext cx="1295400" cy="1219200"/>
          </a:xfrm>
          <a:prstGeom prst="flowChartMagneticDisk">
            <a:avLst/>
          </a:prstGeom>
          <a:gradFill>
            <a:gsLst>
              <a:gs pos="100000">
                <a:srgbClr val="CC0066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3" name="Group 2"/>
          <p:cNvGrpSpPr/>
          <p:nvPr/>
        </p:nvGrpSpPr>
        <p:grpSpPr>
          <a:xfrm>
            <a:off x="2209800" y="2891118"/>
            <a:ext cx="3200400" cy="1828800"/>
            <a:chOff x="2209800" y="2891118"/>
            <a:chExt cx="3200400" cy="1828800"/>
          </a:xfrm>
        </p:grpSpPr>
        <p:sp>
          <p:nvSpPr>
            <p:cNvPr id="5" name="Rounded Rectangle 4"/>
            <p:cNvSpPr/>
            <p:nvPr/>
          </p:nvSpPr>
          <p:spPr>
            <a:xfrm>
              <a:off x="3352800" y="2891118"/>
              <a:ext cx="2057400" cy="1828800"/>
            </a:xfrm>
            <a:prstGeom prst="roundRect">
              <a:avLst/>
            </a:prstGeom>
            <a:gradFill>
              <a:gsLst>
                <a:gs pos="100000">
                  <a:srgbClr val="00B0F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209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33800" y="3498502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</a:t>
              </a:r>
            </a:p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38800" y="2895600"/>
            <a:ext cx="3352800" cy="1828800"/>
            <a:chOff x="5638800" y="2895600"/>
            <a:chExt cx="3352800" cy="1828800"/>
          </a:xfrm>
        </p:grpSpPr>
        <p:sp>
          <p:nvSpPr>
            <p:cNvPr id="6" name="Rounded Rectangle 5"/>
            <p:cNvSpPr/>
            <p:nvPr/>
          </p:nvSpPr>
          <p:spPr>
            <a:xfrm>
              <a:off x="6781800" y="2895600"/>
              <a:ext cx="2209800" cy="1828800"/>
            </a:xfrm>
            <a:prstGeom prst="roundRect">
              <a:avLst/>
            </a:prstGeom>
            <a:gradFill>
              <a:gsLst>
                <a:gs pos="100000">
                  <a:srgbClr val="92D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638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81800" y="3621613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INTELLIGENCE</a:t>
              </a:r>
              <a:endParaRPr lang="en-Z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2171" y="3718137"/>
            <a:ext cx="102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</a:p>
          <a:p>
            <a:pPr algn="ctr"/>
            <a:r>
              <a:rPr lang="en-Z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ZA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81" y="1714260"/>
            <a:ext cx="457263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0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Simple examples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46812" y="1752601"/>
                <a:ext cx="4114800" cy="6096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0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Z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ZA" sz="2000" dirty="0" smtClean="0"/>
              </a:p>
              <a:p>
                <a:r>
                  <a:rPr lang="en-ZA" sz="2000" dirty="0" smtClean="0"/>
                  <a:t>Function of 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ZA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6812" y="1752601"/>
                <a:ext cx="4114800" cy="609600"/>
              </a:xfrm>
              <a:blipFill rotWithShape="1">
                <a:blip r:embed="rId2"/>
                <a:stretch>
                  <a:fillRect l="-741" b="-14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9600" y="1752601"/>
                <a:ext cx="41148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ZA" sz="20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Z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ZA" sz="2000" dirty="0" smtClean="0"/>
              </a:p>
              <a:p>
                <a:r>
                  <a:rPr lang="en-ZA" sz="2000" dirty="0" smtClean="0"/>
                  <a:t>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 sz="2000" dirty="0" smtClean="0"/>
                  <a:t>, this is a function of x</a:t>
                </a:r>
                <a:endParaRPr lang="en-ZA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1"/>
                <a:ext cx="4114800" cy="609600"/>
              </a:xfrm>
              <a:prstGeom prst="rect">
                <a:avLst/>
              </a:prstGeom>
              <a:blipFill rotWithShape="1">
                <a:blip r:embed="rId3"/>
                <a:stretch>
                  <a:fillRect l="-593" b="-14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4572000" y="1426603"/>
            <a:ext cx="0" cy="5135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Multiply 25"/>
          <p:cNvSpPr/>
          <p:nvPr/>
        </p:nvSpPr>
        <p:spPr>
          <a:xfrm>
            <a:off x="1524000" y="4724400"/>
            <a:ext cx="304800" cy="304800"/>
          </a:xfrm>
          <a:prstGeom prst="mathMultiply">
            <a:avLst/>
          </a:prstGeom>
          <a:gradFill>
            <a:gsLst>
              <a:gs pos="99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Multiply 26"/>
          <p:cNvSpPr/>
          <p:nvPr/>
        </p:nvSpPr>
        <p:spPr>
          <a:xfrm>
            <a:off x="2209800" y="4000500"/>
            <a:ext cx="304800" cy="30480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Multiply 27"/>
          <p:cNvSpPr/>
          <p:nvPr/>
        </p:nvSpPr>
        <p:spPr>
          <a:xfrm>
            <a:off x="2971800" y="3276600"/>
            <a:ext cx="304800" cy="30480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extBox 28"/>
          <p:cNvSpPr txBox="1"/>
          <p:nvPr/>
        </p:nvSpPr>
        <p:spPr>
          <a:xfrm>
            <a:off x="2209800" y="591581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x</a:t>
            </a:r>
            <a:endParaRPr lang="en-ZA" dirty="0"/>
          </a:p>
        </p:txBody>
      </p:sp>
      <p:grpSp>
        <p:nvGrpSpPr>
          <p:cNvPr id="37" name="Group 36"/>
          <p:cNvGrpSpPr/>
          <p:nvPr/>
        </p:nvGrpSpPr>
        <p:grpSpPr>
          <a:xfrm>
            <a:off x="457200" y="2667000"/>
            <a:ext cx="3581400" cy="3128682"/>
            <a:chOff x="457200" y="2667000"/>
            <a:chExt cx="3581400" cy="3128682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952500" y="2667000"/>
              <a:ext cx="0" cy="297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85800" y="5638800"/>
              <a:ext cx="3352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38200" y="4876800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13547" y="4152900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13547" y="3429000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76400" y="5486400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375647" y="5490882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24200" y="5490882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57200" y="3994384"/>
              <a:ext cx="356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y</a:t>
              </a:r>
              <a:endParaRPr lang="en-ZA" dirty="0"/>
            </a:p>
          </p:txBody>
        </p:sp>
      </p:grpSp>
      <p:cxnSp>
        <p:nvCxnSpPr>
          <p:cNvPr id="32" name="Straight Connector 31"/>
          <p:cNvCxnSpPr/>
          <p:nvPr/>
        </p:nvCxnSpPr>
        <p:spPr>
          <a:xfrm flipV="1">
            <a:off x="965947" y="3200400"/>
            <a:ext cx="2386853" cy="24384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18689593">
                <a:off x="2385940" y="2958353"/>
                <a:ext cx="971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solidFill>
                              <a:srgbClr val="92D050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b="0" i="1" smtClean="0">
                            <a:solidFill>
                              <a:srgbClr val="92D05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solidFill>
                              <a:srgbClr val="92D05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ZA" dirty="0" smtClean="0">
                    <a:solidFill>
                      <a:srgbClr val="92D050"/>
                    </a:solidFill>
                  </a:rPr>
                  <a:t>=x</a:t>
                </a:r>
                <a:endParaRPr lang="en-ZA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89593">
                <a:off x="2385940" y="2958353"/>
                <a:ext cx="971613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4969" r="-1052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255884" y="341599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rgbClr val="92D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92D05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ZA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84" y="3415990"/>
                <a:ext cx="91440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/>
              <p:cNvSpPr txBox="1">
                <a:spLocks/>
              </p:cNvSpPr>
              <p:nvPr/>
            </p:nvSpPr>
            <p:spPr>
              <a:xfrm>
                <a:off x="152400" y="6285148"/>
                <a:ext cx="43434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ZA" sz="2000" dirty="0" smtClean="0">
                    <a:solidFill>
                      <a:srgbClr val="FF0000"/>
                    </a:solidFill>
                  </a:rPr>
                  <a:t>What cost function correspond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1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1800" i="1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  <m:r>
                      <a:rPr lang="en-ZA" sz="1800" b="0" i="1" smtClean="0">
                        <a:solidFill>
                          <a:srgbClr val="FF0000"/>
                        </a:solidFill>
                        <a:latin typeface="Cambria Math"/>
                      </a:rPr>
                      <m:t>?</m:t>
                    </m:r>
                  </m:oMath>
                </a14:m>
                <a:endParaRPr lang="en-ZA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ZA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285148"/>
                <a:ext cx="4343400" cy="609600"/>
              </a:xfrm>
              <a:prstGeom prst="rect">
                <a:avLst/>
              </a:prstGeom>
              <a:blipFill rotWithShape="1">
                <a:blip r:embed="rId6"/>
                <a:stretch>
                  <a:fillRect l="-1262" t="-5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4760259" y="2667000"/>
            <a:ext cx="3581400" cy="3128682"/>
            <a:chOff x="457200" y="2667000"/>
            <a:chExt cx="3581400" cy="312868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952500" y="2667000"/>
              <a:ext cx="0" cy="2971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85800" y="5638800"/>
              <a:ext cx="3352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8200" y="4876800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13547" y="4152900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13547" y="3429000"/>
              <a:ext cx="304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676400" y="5486400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375647" y="5490882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124200" y="5490882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57200" y="3994384"/>
              <a:ext cx="356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Z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228229" y="6213739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29" y="6213739"/>
                <a:ext cx="68580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4548135" y="3600656"/>
                <a:ext cx="745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135" y="3600656"/>
                <a:ext cx="745524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>
            <a:off x="5638800" y="5481918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324600" y="5481918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086600" y="5481918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988859" y="574951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 smtClean="0"/>
              <a:t>0</a:t>
            </a:r>
            <a:endParaRPr lang="en-ZA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5405718" y="5740762"/>
            <a:ext cx="4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 smtClean="0"/>
              <a:t>0.5</a:t>
            </a:r>
            <a:endParaRPr lang="en-ZA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5827059" y="5749514"/>
            <a:ext cx="4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149788" y="5761927"/>
            <a:ext cx="4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 smtClean="0"/>
              <a:t>1.5</a:t>
            </a:r>
            <a:endParaRPr lang="en-ZA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537512" y="5801054"/>
            <a:ext cx="4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936441" y="5759824"/>
            <a:ext cx="4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 smtClean="0"/>
              <a:t>2.5</a:t>
            </a:r>
            <a:endParaRPr lang="en-ZA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7299511" y="5740762"/>
            <a:ext cx="4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0259" y="4724400"/>
            <a:ext cx="24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1</a:t>
            </a:r>
            <a:endParaRPr lang="en-ZA" dirty="0"/>
          </a:p>
        </p:txBody>
      </p:sp>
      <p:sp>
        <p:nvSpPr>
          <p:cNvPr id="62" name="TextBox 61"/>
          <p:cNvSpPr txBox="1"/>
          <p:nvPr/>
        </p:nvSpPr>
        <p:spPr>
          <a:xfrm>
            <a:off x="4724400" y="4000500"/>
            <a:ext cx="26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2</a:t>
            </a:r>
            <a:endParaRPr lang="en-ZA" dirty="0"/>
          </a:p>
        </p:txBody>
      </p:sp>
      <p:sp>
        <p:nvSpPr>
          <p:cNvPr id="63" name="TextBox 62"/>
          <p:cNvSpPr txBox="1"/>
          <p:nvPr/>
        </p:nvSpPr>
        <p:spPr>
          <a:xfrm>
            <a:off x="4766983" y="3276600"/>
            <a:ext cx="26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3</a:t>
            </a:r>
            <a:endParaRPr lang="en-ZA" dirty="0"/>
          </a:p>
        </p:txBody>
      </p:sp>
      <p:sp>
        <p:nvSpPr>
          <p:cNvPr id="64" name="Multiply 63"/>
          <p:cNvSpPr/>
          <p:nvPr/>
        </p:nvSpPr>
        <p:spPr>
          <a:xfrm>
            <a:off x="5827060" y="5490882"/>
            <a:ext cx="322728" cy="268942"/>
          </a:xfrm>
          <a:prstGeom prst="mathMultiply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90600" y="4522232"/>
            <a:ext cx="2971800" cy="1103121"/>
          </a:xfrm>
          <a:prstGeom prst="line">
            <a:avLst/>
          </a:prstGeom>
          <a:ln>
            <a:solidFill>
              <a:srgbClr val="CC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14770" y="4488436"/>
                <a:ext cx="1072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solidFill>
                                <a:srgbClr val="CC006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rgbClr val="CC0066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CC0066"/>
                          </a:solidFill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en-ZA" dirty="0">
                  <a:solidFill>
                    <a:srgbClr val="CC0066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70" y="4488436"/>
                <a:ext cx="1072373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 rot="20182737">
                <a:off x="2492520" y="4364350"/>
                <a:ext cx="1263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solidFill>
                              <a:srgbClr val="CC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solidFill>
                              <a:srgbClr val="CC0066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b="0" i="1" smtClean="0">
                            <a:solidFill>
                              <a:srgbClr val="CC006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b="0" i="1" smtClean="0">
                            <a:solidFill>
                              <a:srgbClr val="CC00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solidFill>
                              <a:srgbClr val="CC0066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ZA" dirty="0" smtClean="0">
                    <a:solidFill>
                      <a:srgbClr val="CC0066"/>
                    </a:solidFill>
                  </a:rPr>
                  <a:t>=0.5x</a:t>
                </a:r>
                <a:endParaRPr lang="en-ZA" dirty="0">
                  <a:solidFill>
                    <a:srgbClr val="CC0066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82737">
                <a:off x="2492520" y="4364350"/>
                <a:ext cx="1263359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4286" r="-558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Multiply 68"/>
          <p:cNvSpPr/>
          <p:nvPr/>
        </p:nvSpPr>
        <p:spPr>
          <a:xfrm>
            <a:off x="5405718" y="4963628"/>
            <a:ext cx="381000" cy="260208"/>
          </a:xfrm>
          <a:prstGeom prst="mathMultiply">
            <a:avLst/>
          </a:prstGeom>
          <a:gradFill>
            <a:gsLst>
              <a:gs pos="100000">
                <a:srgbClr val="CC0066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CC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952500" y="5625353"/>
            <a:ext cx="3390900" cy="1792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058973" y="5216766"/>
                <a:ext cx="1146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b="0" i="1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solidFill>
                              <a:srgbClr val="FFC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ZA" dirty="0" smtClean="0">
                    <a:solidFill>
                      <a:srgbClr val="FFC000"/>
                    </a:solidFill>
                  </a:rPr>
                  <a:t>=0.x</a:t>
                </a:r>
                <a:endParaRPr lang="en-ZA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973" y="5216766"/>
                <a:ext cx="1146339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8333" r="-3723" b="-26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Multiply 72"/>
          <p:cNvSpPr/>
          <p:nvPr/>
        </p:nvSpPr>
        <p:spPr>
          <a:xfrm>
            <a:off x="5042648" y="3823686"/>
            <a:ext cx="347382" cy="341395"/>
          </a:xfrm>
          <a:prstGeom prst="mathMultiply">
            <a:avLst/>
          </a:prstGeom>
          <a:gradFill>
            <a:gsLst>
              <a:gs pos="100000">
                <a:srgbClr val="FFC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Freeform 78"/>
              <p:cNvSpPr/>
              <p:nvPr/>
            </p:nvSpPr>
            <p:spPr>
              <a:xfrm>
                <a:off x="4587143" y="2924308"/>
                <a:ext cx="2499457" cy="2718974"/>
              </a:xfrm>
              <a:custGeom>
                <a:avLst/>
                <a:gdLst>
                  <a:gd name="connsiteX0" fmla="*/ 0 w 2272553"/>
                  <a:gd name="connsiteY0" fmla="*/ 0 h 2649404"/>
                  <a:gd name="connsiteX1" fmla="*/ 510988 w 2272553"/>
                  <a:gd name="connsiteY1" fmla="*/ 995082 h 2649404"/>
                  <a:gd name="connsiteX2" fmla="*/ 914400 w 2272553"/>
                  <a:gd name="connsiteY2" fmla="*/ 2111188 h 2649404"/>
                  <a:gd name="connsiteX3" fmla="*/ 1277470 w 2272553"/>
                  <a:gd name="connsiteY3" fmla="*/ 2649071 h 2649404"/>
                  <a:gd name="connsiteX4" fmla="*/ 1707776 w 2272553"/>
                  <a:gd name="connsiteY4" fmla="*/ 2043953 h 2649404"/>
                  <a:gd name="connsiteX5" fmla="*/ 1990164 w 2272553"/>
                  <a:gd name="connsiteY5" fmla="*/ 1035424 h 2649404"/>
                  <a:gd name="connsiteX6" fmla="*/ 2272553 w 2272553"/>
                  <a:gd name="connsiteY6" fmla="*/ 134471 h 2649404"/>
                  <a:gd name="connsiteX7" fmla="*/ 2272553 w 2272553"/>
                  <a:gd name="connsiteY7" fmla="*/ 134471 h 2649404"/>
                  <a:gd name="connsiteX8" fmla="*/ 2272553 w 2272553"/>
                  <a:gd name="connsiteY8" fmla="*/ 134471 h 2649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2553" h="2649404">
                    <a:moveTo>
                      <a:pt x="0" y="0"/>
                    </a:moveTo>
                    <a:cubicBezTo>
                      <a:pt x="179294" y="321608"/>
                      <a:pt x="358588" y="643217"/>
                      <a:pt x="510988" y="995082"/>
                    </a:cubicBezTo>
                    <a:cubicBezTo>
                      <a:pt x="663388" y="1346947"/>
                      <a:pt x="786653" y="1835523"/>
                      <a:pt x="914400" y="2111188"/>
                    </a:cubicBezTo>
                    <a:cubicBezTo>
                      <a:pt x="1042147" y="2386853"/>
                      <a:pt x="1145241" y="2660277"/>
                      <a:pt x="1277470" y="2649071"/>
                    </a:cubicBezTo>
                    <a:cubicBezTo>
                      <a:pt x="1409699" y="2637865"/>
                      <a:pt x="1588994" y="2312894"/>
                      <a:pt x="1707776" y="2043953"/>
                    </a:cubicBezTo>
                    <a:cubicBezTo>
                      <a:pt x="1826558" y="1775012"/>
                      <a:pt x="1896035" y="1353671"/>
                      <a:pt x="1990164" y="1035424"/>
                    </a:cubicBezTo>
                    <a:cubicBezTo>
                      <a:pt x="2084293" y="717177"/>
                      <a:pt x="2272553" y="134471"/>
                      <a:pt x="2272553" y="134471"/>
                    </a:cubicBezTo>
                    <a:lnTo>
                      <a:pt x="2272553" y="134471"/>
                    </a:lnTo>
                    <a:lnTo>
                      <a:pt x="2272553" y="134471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>
          <p:sp>
            <p:nvSpPr>
              <p:cNvPr id="79" name="Freeform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143" y="2924308"/>
                <a:ext cx="2499457" cy="2718974"/>
              </a:xfrm>
              <a:custGeom>
                <a:avLst/>
                <a:gdLst>
                  <a:gd name="connsiteX0" fmla="*/ 0 w 2272553"/>
                  <a:gd name="connsiteY0" fmla="*/ 0 h 2649404"/>
                  <a:gd name="connsiteX1" fmla="*/ 510988 w 2272553"/>
                  <a:gd name="connsiteY1" fmla="*/ 995082 h 2649404"/>
                  <a:gd name="connsiteX2" fmla="*/ 914400 w 2272553"/>
                  <a:gd name="connsiteY2" fmla="*/ 2111188 h 2649404"/>
                  <a:gd name="connsiteX3" fmla="*/ 1277470 w 2272553"/>
                  <a:gd name="connsiteY3" fmla="*/ 2649071 h 2649404"/>
                  <a:gd name="connsiteX4" fmla="*/ 1707776 w 2272553"/>
                  <a:gd name="connsiteY4" fmla="*/ 2043953 h 2649404"/>
                  <a:gd name="connsiteX5" fmla="*/ 1990164 w 2272553"/>
                  <a:gd name="connsiteY5" fmla="*/ 1035424 h 2649404"/>
                  <a:gd name="connsiteX6" fmla="*/ 2272553 w 2272553"/>
                  <a:gd name="connsiteY6" fmla="*/ 134471 h 2649404"/>
                  <a:gd name="connsiteX7" fmla="*/ 2272553 w 2272553"/>
                  <a:gd name="connsiteY7" fmla="*/ 134471 h 2649404"/>
                  <a:gd name="connsiteX8" fmla="*/ 2272553 w 2272553"/>
                  <a:gd name="connsiteY8" fmla="*/ 134471 h 2649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2553" h="2649404">
                    <a:moveTo>
                      <a:pt x="0" y="0"/>
                    </a:moveTo>
                    <a:cubicBezTo>
                      <a:pt x="179294" y="321608"/>
                      <a:pt x="358588" y="643217"/>
                      <a:pt x="510988" y="995082"/>
                    </a:cubicBezTo>
                    <a:cubicBezTo>
                      <a:pt x="663388" y="1346947"/>
                      <a:pt x="786653" y="1835523"/>
                      <a:pt x="914400" y="2111188"/>
                    </a:cubicBezTo>
                    <a:cubicBezTo>
                      <a:pt x="1042147" y="2386853"/>
                      <a:pt x="1145241" y="2660277"/>
                      <a:pt x="1277470" y="2649071"/>
                    </a:cubicBezTo>
                    <a:cubicBezTo>
                      <a:pt x="1409699" y="2637865"/>
                      <a:pt x="1588994" y="2312894"/>
                      <a:pt x="1707776" y="2043953"/>
                    </a:cubicBezTo>
                    <a:cubicBezTo>
                      <a:pt x="1826558" y="1775012"/>
                      <a:pt x="1896035" y="1353671"/>
                      <a:pt x="1990164" y="1035424"/>
                    </a:cubicBezTo>
                    <a:cubicBezTo>
                      <a:pt x="2084293" y="717177"/>
                      <a:pt x="2272553" y="134471"/>
                      <a:pt x="2272553" y="134471"/>
                    </a:cubicBezTo>
                    <a:lnTo>
                      <a:pt x="2272553" y="134471"/>
                    </a:lnTo>
                    <a:lnTo>
                      <a:pt x="2272553" y="134471"/>
                    </a:lnTo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7086600" y="2924308"/>
                <a:ext cx="745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ZA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ZA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924308"/>
                <a:ext cx="745524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67" grpId="0"/>
      <p:bldP spid="68" grpId="0"/>
      <p:bldP spid="72" grpId="0"/>
      <p:bldP spid="7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Cost function intuition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858871" y="1900520"/>
                <a:ext cx="41148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000" b="0" i="1" smtClean="0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Z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ZA" sz="20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ZA" sz="2000" dirty="0" smtClean="0"/>
              </a:p>
              <a:p>
                <a:r>
                  <a:rPr lang="en-ZA" sz="2000" dirty="0" smtClean="0"/>
                  <a:t>Function of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sz="2000" b="0" i="1" smtClean="0">
                            <a:latin typeface="Cambria Math"/>
                          </a:rPr>
                          <m:t>, </m:t>
                        </m:r>
                        <m:r>
                          <a:rPr lang="en-ZA" sz="20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 sz="2000" dirty="0" smtClean="0"/>
                  <a:t>,</a:t>
                </a:r>
                <a:endParaRPr lang="en-ZA" sz="20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871" y="1900520"/>
                <a:ext cx="4114800" cy="609600"/>
              </a:xfrm>
              <a:prstGeom prst="rect">
                <a:avLst/>
              </a:prstGeom>
              <a:blipFill rotWithShape="1">
                <a:blip r:embed="rId2"/>
                <a:stretch>
                  <a:fillRect l="-593" b="-15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62000" y="1905001"/>
                <a:ext cx="41148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ZA" sz="20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Z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ZA" sz="2000" dirty="0" smtClean="0"/>
              </a:p>
              <a:p>
                <a:r>
                  <a:rPr lang="en-ZA" sz="2000" dirty="0" smtClean="0"/>
                  <a:t>For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sz="2000" b="0" i="1" smtClean="0">
                            <a:latin typeface="Cambria Math"/>
                          </a:rPr>
                          <m:t>, </m:t>
                        </m:r>
                        <m:r>
                          <a:rPr lang="en-ZA" sz="20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 sz="2000" dirty="0" smtClean="0"/>
                  <a:t>, this is a function of x</a:t>
                </a:r>
                <a:endParaRPr lang="en-ZA" sz="20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05001"/>
                <a:ext cx="4114800" cy="609600"/>
              </a:xfrm>
              <a:prstGeom prst="rect">
                <a:avLst/>
              </a:prstGeom>
              <a:blipFill rotWithShape="1">
                <a:blip r:embed="rId3"/>
                <a:stretch>
                  <a:fillRect l="-593" b="-14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4572000" y="1676400"/>
            <a:ext cx="0" cy="5029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457200" y="6221507"/>
                <a:ext cx="41148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sz="20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ZA" sz="2000" dirty="0" smtClean="0"/>
                  <a:t>=20+0.05x</a:t>
                </a:r>
              </a:p>
              <a:p>
                <a:pPr marL="0" indent="0">
                  <a:buNone/>
                </a:pPr>
                <a:endParaRPr lang="en-ZA" sz="2000" dirty="0"/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221507"/>
                <a:ext cx="4114800" cy="609600"/>
              </a:xfrm>
              <a:prstGeom prst="rect">
                <a:avLst/>
              </a:prstGeom>
              <a:blipFill rotWithShape="1">
                <a:blip r:embed="rId4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972671" y="2667000"/>
            <a:ext cx="0" cy="3124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2000" y="5638800"/>
            <a:ext cx="3505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76400" y="5791200"/>
                <a:ext cx="1295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dirty="0" smtClean="0"/>
                  <a:t>Size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ZA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791200"/>
                <a:ext cx="12954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756" t="-8197" b="-245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 rot="16200000">
            <a:off x="-403397" y="4294552"/>
            <a:ext cx="135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Price in N$</a:t>
            </a:r>
            <a:endParaRPr lang="en-ZA" dirty="0"/>
          </a:p>
        </p:txBody>
      </p:sp>
      <p:sp>
        <p:nvSpPr>
          <p:cNvPr id="19" name="Multiply 18"/>
          <p:cNvSpPr/>
          <p:nvPr/>
        </p:nvSpPr>
        <p:spPr>
          <a:xfrm>
            <a:off x="1981200" y="4409733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Multiply 19"/>
          <p:cNvSpPr/>
          <p:nvPr/>
        </p:nvSpPr>
        <p:spPr>
          <a:xfrm>
            <a:off x="2133600" y="4562133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Multiply 20"/>
          <p:cNvSpPr/>
          <p:nvPr/>
        </p:nvSpPr>
        <p:spPr>
          <a:xfrm>
            <a:off x="2152650" y="4055183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Multiply 21"/>
          <p:cNvSpPr/>
          <p:nvPr/>
        </p:nvSpPr>
        <p:spPr>
          <a:xfrm>
            <a:off x="2505075" y="4409732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Multiply 22"/>
          <p:cNvSpPr/>
          <p:nvPr/>
        </p:nvSpPr>
        <p:spPr>
          <a:xfrm>
            <a:off x="2324100" y="3791611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Multiply 23"/>
          <p:cNvSpPr/>
          <p:nvPr/>
        </p:nvSpPr>
        <p:spPr>
          <a:xfrm>
            <a:off x="2762250" y="4290499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Multiply 24"/>
          <p:cNvSpPr/>
          <p:nvPr/>
        </p:nvSpPr>
        <p:spPr>
          <a:xfrm>
            <a:off x="3200400" y="4018865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Multiply 25"/>
          <p:cNvSpPr/>
          <p:nvPr/>
        </p:nvSpPr>
        <p:spPr>
          <a:xfrm>
            <a:off x="3096186" y="3569759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Multiply 26"/>
          <p:cNvSpPr/>
          <p:nvPr/>
        </p:nvSpPr>
        <p:spPr>
          <a:xfrm>
            <a:off x="3953996" y="2531183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Multiply 27"/>
          <p:cNvSpPr/>
          <p:nvPr/>
        </p:nvSpPr>
        <p:spPr>
          <a:xfrm>
            <a:off x="3743325" y="2667000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Multiply 28"/>
          <p:cNvSpPr/>
          <p:nvPr/>
        </p:nvSpPr>
        <p:spPr>
          <a:xfrm>
            <a:off x="3590925" y="2943560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Multiply 29"/>
          <p:cNvSpPr/>
          <p:nvPr/>
        </p:nvSpPr>
        <p:spPr>
          <a:xfrm>
            <a:off x="3657600" y="3828357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Multiply 30"/>
          <p:cNvSpPr/>
          <p:nvPr/>
        </p:nvSpPr>
        <p:spPr>
          <a:xfrm>
            <a:off x="3851462" y="3964174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Multiply 31"/>
          <p:cNvSpPr/>
          <p:nvPr/>
        </p:nvSpPr>
        <p:spPr>
          <a:xfrm>
            <a:off x="2576233" y="2802817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Multiply 32"/>
          <p:cNvSpPr/>
          <p:nvPr/>
        </p:nvSpPr>
        <p:spPr>
          <a:xfrm>
            <a:off x="3365687" y="2825673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Multiply 33"/>
          <p:cNvSpPr/>
          <p:nvPr/>
        </p:nvSpPr>
        <p:spPr>
          <a:xfrm>
            <a:off x="3133725" y="3074451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Multiply 34"/>
          <p:cNvSpPr/>
          <p:nvPr/>
        </p:nvSpPr>
        <p:spPr>
          <a:xfrm>
            <a:off x="3286125" y="3226851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Multiply 35"/>
          <p:cNvSpPr/>
          <p:nvPr/>
        </p:nvSpPr>
        <p:spPr>
          <a:xfrm>
            <a:off x="3438525" y="3379251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Multiply 36"/>
          <p:cNvSpPr/>
          <p:nvPr/>
        </p:nvSpPr>
        <p:spPr>
          <a:xfrm>
            <a:off x="3590925" y="3531651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Multiply 37"/>
          <p:cNvSpPr/>
          <p:nvPr/>
        </p:nvSpPr>
        <p:spPr>
          <a:xfrm>
            <a:off x="3318062" y="3791611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Multiply 38"/>
          <p:cNvSpPr/>
          <p:nvPr/>
        </p:nvSpPr>
        <p:spPr>
          <a:xfrm>
            <a:off x="2967318" y="3919366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Multiply 39"/>
          <p:cNvSpPr/>
          <p:nvPr/>
        </p:nvSpPr>
        <p:spPr>
          <a:xfrm>
            <a:off x="2638425" y="3789363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Multiply 40"/>
          <p:cNvSpPr/>
          <p:nvPr/>
        </p:nvSpPr>
        <p:spPr>
          <a:xfrm>
            <a:off x="2638425" y="4055183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Multiply 41"/>
          <p:cNvSpPr/>
          <p:nvPr/>
        </p:nvSpPr>
        <p:spPr>
          <a:xfrm>
            <a:off x="2340349" y="4193234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Multiply 42"/>
          <p:cNvSpPr/>
          <p:nvPr/>
        </p:nvSpPr>
        <p:spPr>
          <a:xfrm>
            <a:off x="2893359" y="3038592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Multiply 43"/>
          <p:cNvSpPr/>
          <p:nvPr/>
        </p:nvSpPr>
        <p:spPr>
          <a:xfrm>
            <a:off x="2530849" y="3486826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Multiply 44"/>
          <p:cNvSpPr/>
          <p:nvPr/>
        </p:nvSpPr>
        <p:spPr>
          <a:xfrm>
            <a:off x="3033433" y="3260017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Multiply 45"/>
          <p:cNvSpPr/>
          <p:nvPr/>
        </p:nvSpPr>
        <p:spPr>
          <a:xfrm>
            <a:off x="2828925" y="3427210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7" name="Multiply 46"/>
          <p:cNvSpPr/>
          <p:nvPr/>
        </p:nvSpPr>
        <p:spPr>
          <a:xfrm>
            <a:off x="3325347" y="3560794"/>
            <a:ext cx="133350" cy="27163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TextBox 47"/>
          <p:cNvSpPr txBox="1"/>
          <p:nvPr/>
        </p:nvSpPr>
        <p:spPr>
          <a:xfrm>
            <a:off x="568799" y="5150078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100</a:t>
            </a:r>
            <a:endParaRPr lang="en-ZA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568799" y="4838403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200</a:t>
            </a:r>
            <a:endParaRPr lang="en-ZA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568799" y="4474890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300</a:t>
            </a:r>
            <a:endParaRPr lang="en-ZA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799" y="4049052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4</a:t>
            </a:r>
            <a:r>
              <a:rPr lang="en-ZA" sz="800" dirty="0" smtClean="0"/>
              <a:t>00</a:t>
            </a:r>
            <a:endParaRPr lang="en-ZA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586729" y="3681641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5</a:t>
            </a:r>
            <a:r>
              <a:rPr lang="en-ZA" sz="800" dirty="0" smtClean="0"/>
              <a:t>00</a:t>
            </a:r>
            <a:endParaRPr lang="en-ZA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586729" y="3342788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6</a:t>
            </a:r>
            <a:r>
              <a:rPr lang="en-ZA" sz="800" dirty="0" smtClean="0"/>
              <a:t>00</a:t>
            </a:r>
            <a:endParaRPr lang="en-ZA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586729" y="3093735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700</a:t>
            </a:r>
            <a:endParaRPr lang="en-ZA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554892" y="2667903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8</a:t>
            </a:r>
            <a:r>
              <a:rPr lang="en-ZA" sz="800" dirty="0" smtClean="0"/>
              <a:t>00</a:t>
            </a:r>
            <a:endParaRPr lang="en-ZA" sz="800" dirty="0"/>
          </a:p>
        </p:txBody>
      </p:sp>
      <p:sp>
        <p:nvSpPr>
          <p:cNvPr id="56" name="TextBox 55"/>
          <p:cNvSpPr txBox="1"/>
          <p:nvPr/>
        </p:nvSpPr>
        <p:spPr>
          <a:xfrm>
            <a:off x="705051" y="5638800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0</a:t>
            </a:r>
            <a:endParaRPr lang="en-ZA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315971" y="5683478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1000</a:t>
            </a:r>
            <a:endParaRPr lang="en-ZA" sz="800" dirty="0"/>
          </a:p>
        </p:txBody>
      </p:sp>
      <p:sp>
        <p:nvSpPr>
          <p:cNvPr id="58" name="TextBox 57"/>
          <p:cNvSpPr txBox="1"/>
          <p:nvPr/>
        </p:nvSpPr>
        <p:spPr>
          <a:xfrm>
            <a:off x="1965352" y="5696780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2000</a:t>
            </a:r>
            <a:endParaRPr lang="en-ZA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2618255" y="5696780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3</a:t>
            </a:r>
            <a:r>
              <a:rPr lang="en-ZA" sz="800" dirty="0" smtClean="0"/>
              <a:t>000</a:t>
            </a:r>
            <a:endParaRPr lang="en-ZA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3318062" y="5696781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4000</a:t>
            </a:r>
            <a:endParaRPr lang="en-ZA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3957918" y="5696782"/>
            <a:ext cx="515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5</a:t>
            </a:r>
            <a:r>
              <a:rPr lang="en-ZA" sz="800" dirty="0" smtClean="0"/>
              <a:t>000</a:t>
            </a:r>
            <a:endParaRPr lang="en-ZA" sz="800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705051" y="4326817"/>
            <a:ext cx="3768337" cy="119872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97307"/>
            <a:ext cx="2590800" cy="284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67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 function intuition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95401"/>
            <a:ext cx="533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1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regression with one variable-gradient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Have some function </a:t>
                </a:r>
                <a14:m>
                  <m:oMath xmlns:m="http://schemas.openxmlformats.org/officeDocument/2006/math">
                    <m:r>
                      <a:rPr lang="en-ZA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i="1">
                                <a:latin typeface="Cambria Math"/>
                              </a:rPr>
                              <m:t>, 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Want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ZA" i="1">
                            <a:latin typeface="Cambria Math"/>
                          </a:rPr>
                          <m:t>𝐽</m:t>
                        </m:r>
                        <m:d>
                          <m:d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ZA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Outline </a:t>
                </a:r>
              </a:p>
              <a:p>
                <a:pPr lvl="1"/>
                <a:r>
                  <a:rPr lang="en-US" dirty="0" smtClean="0"/>
                  <a:t>Start with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/>
                          </a:rPr>
                          <m:t>, </m:t>
                        </m:r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i="1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</a:rPr>
                          <m:t>,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to reduce until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i="1">
                                <a:latin typeface="Cambria Math"/>
                              </a:rPr>
                              <m:t>, 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we hopefully end up at minimum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0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3D-representation of the cost function</a:t>
            </a:r>
            <a:endParaRPr lang="en-Z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882588"/>
            <a:ext cx="7463118" cy="438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4-Point Star 2"/>
          <p:cNvSpPr/>
          <p:nvPr/>
        </p:nvSpPr>
        <p:spPr>
          <a:xfrm>
            <a:off x="3818966" y="3550024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>
          <a:xfrm>
            <a:off x="3929231" y="3805518"/>
            <a:ext cx="110265" cy="161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4-Point Star 6"/>
          <p:cNvSpPr/>
          <p:nvPr/>
        </p:nvSpPr>
        <p:spPr>
          <a:xfrm>
            <a:off x="3841379" y="4372536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4-Point Star 7"/>
          <p:cNvSpPr/>
          <p:nvPr/>
        </p:nvSpPr>
        <p:spPr>
          <a:xfrm>
            <a:off x="4149761" y="4500283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4-Point Star 8"/>
          <p:cNvSpPr/>
          <p:nvPr/>
        </p:nvSpPr>
        <p:spPr>
          <a:xfrm>
            <a:off x="4039496" y="4865596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4-Point Star 9"/>
          <p:cNvSpPr/>
          <p:nvPr/>
        </p:nvSpPr>
        <p:spPr>
          <a:xfrm>
            <a:off x="4165901" y="5127813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4-Point Star 10"/>
          <p:cNvSpPr/>
          <p:nvPr/>
        </p:nvSpPr>
        <p:spPr>
          <a:xfrm>
            <a:off x="3945371" y="3839135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4-Point Star 11"/>
          <p:cNvSpPr/>
          <p:nvPr/>
        </p:nvSpPr>
        <p:spPr>
          <a:xfrm>
            <a:off x="3763833" y="4090148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1" name="Straight Connector 20"/>
          <p:cNvCxnSpPr>
            <a:endCxn id="11" idx="2"/>
          </p:cNvCxnSpPr>
          <p:nvPr/>
        </p:nvCxnSpPr>
        <p:spPr>
          <a:xfrm flipV="1">
            <a:off x="3893594" y="4094629"/>
            <a:ext cx="162042" cy="84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2"/>
            <a:endCxn id="7" idx="0"/>
          </p:cNvCxnSpPr>
          <p:nvPr/>
        </p:nvCxnSpPr>
        <p:spPr>
          <a:xfrm>
            <a:off x="3874098" y="4345642"/>
            <a:ext cx="77546" cy="26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88" name="Straight Connector 12287"/>
          <p:cNvCxnSpPr>
            <a:endCxn id="8" idx="3"/>
          </p:cNvCxnSpPr>
          <p:nvPr/>
        </p:nvCxnSpPr>
        <p:spPr>
          <a:xfrm>
            <a:off x="3981675" y="4500283"/>
            <a:ext cx="388616" cy="127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1" name="Straight Connector 12290"/>
          <p:cNvCxnSpPr>
            <a:stCxn id="8" idx="2"/>
            <a:endCxn id="9" idx="0"/>
          </p:cNvCxnSpPr>
          <p:nvPr/>
        </p:nvCxnSpPr>
        <p:spPr>
          <a:xfrm flipH="1">
            <a:off x="4149761" y="4755777"/>
            <a:ext cx="110265" cy="109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3" name="Straight Connector 12292"/>
          <p:cNvCxnSpPr>
            <a:endCxn id="10" idx="0"/>
          </p:cNvCxnSpPr>
          <p:nvPr/>
        </p:nvCxnSpPr>
        <p:spPr>
          <a:xfrm>
            <a:off x="4133621" y="5004550"/>
            <a:ext cx="142545" cy="123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2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3D-representation of the cost function</a:t>
            </a:r>
            <a:endParaRPr lang="en-Z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882588"/>
            <a:ext cx="7463118" cy="438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4-Point Star 2"/>
          <p:cNvSpPr/>
          <p:nvPr/>
        </p:nvSpPr>
        <p:spPr>
          <a:xfrm>
            <a:off x="3818966" y="3550024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06237" y="3597089"/>
            <a:ext cx="110265" cy="161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4-Point Star 6"/>
          <p:cNvSpPr/>
          <p:nvPr/>
        </p:nvSpPr>
        <p:spPr>
          <a:xfrm>
            <a:off x="4917144" y="4003858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prstClr val="white"/>
              </a:solidFill>
            </a:endParaRPr>
          </a:p>
        </p:txBody>
      </p:sp>
      <p:sp>
        <p:nvSpPr>
          <p:cNvPr id="8" name="4-Point Star 7"/>
          <p:cNvSpPr/>
          <p:nvPr/>
        </p:nvSpPr>
        <p:spPr>
          <a:xfrm>
            <a:off x="5327703" y="4157375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prstClr val="white"/>
              </a:solidFill>
            </a:endParaRPr>
          </a:p>
        </p:txBody>
      </p:sp>
      <p:sp>
        <p:nvSpPr>
          <p:cNvPr id="9" name="4-Point Star 8"/>
          <p:cNvSpPr/>
          <p:nvPr/>
        </p:nvSpPr>
        <p:spPr>
          <a:xfrm>
            <a:off x="6320119" y="4515971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prstClr val="white"/>
              </a:solidFill>
            </a:endParaRPr>
          </a:p>
        </p:txBody>
      </p:sp>
      <p:sp>
        <p:nvSpPr>
          <p:cNvPr id="10" name="4-Point Star 9"/>
          <p:cNvSpPr/>
          <p:nvPr/>
        </p:nvSpPr>
        <p:spPr>
          <a:xfrm>
            <a:off x="5849472" y="4280641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prstClr val="white"/>
              </a:solidFill>
            </a:endParaRPr>
          </a:p>
        </p:txBody>
      </p:sp>
      <p:sp>
        <p:nvSpPr>
          <p:cNvPr id="11" name="4-Point Star 10"/>
          <p:cNvSpPr/>
          <p:nvPr/>
        </p:nvSpPr>
        <p:spPr>
          <a:xfrm>
            <a:off x="4223724" y="3748364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prstClr val="white"/>
              </a:solidFill>
            </a:endParaRPr>
          </a:p>
        </p:txBody>
      </p:sp>
      <p:sp>
        <p:nvSpPr>
          <p:cNvPr id="12" name="4-Point Star 11"/>
          <p:cNvSpPr/>
          <p:nvPr/>
        </p:nvSpPr>
        <p:spPr>
          <a:xfrm>
            <a:off x="4566619" y="3818964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4317849" y="3888996"/>
            <a:ext cx="359035" cy="8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88" name="Straight Connector 12287"/>
          <p:cNvCxnSpPr/>
          <p:nvPr/>
        </p:nvCxnSpPr>
        <p:spPr>
          <a:xfrm>
            <a:off x="4676884" y="3975286"/>
            <a:ext cx="388616" cy="127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4-Point Star 16"/>
          <p:cNvSpPr/>
          <p:nvPr/>
        </p:nvSpPr>
        <p:spPr>
          <a:xfrm>
            <a:off x="4065718" y="3459253"/>
            <a:ext cx="220530" cy="255494"/>
          </a:xfrm>
          <a:prstGeom prst="star4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prstClr val="white"/>
              </a:solidFill>
            </a:endParaRPr>
          </a:p>
        </p:txBody>
      </p:sp>
      <p:cxnSp>
        <p:nvCxnSpPr>
          <p:cNvPr id="25" name="Straight Connector 24"/>
          <p:cNvCxnSpPr>
            <a:stCxn id="7" idx="3"/>
            <a:endCxn id="8" idx="1"/>
          </p:cNvCxnSpPr>
          <p:nvPr/>
        </p:nvCxnSpPr>
        <p:spPr>
          <a:xfrm>
            <a:off x="5137674" y="4131605"/>
            <a:ext cx="190029" cy="1535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3"/>
            <a:endCxn id="10" idx="1"/>
          </p:cNvCxnSpPr>
          <p:nvPr/>
        </p:nvCxnSpPr>
        <p:spPr>
          <a:xfrm>
            <a:off x="5548233" y="4285122"/>
            <a:ext cx="301239" cy="123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3"/>
            <a:endCxn id="9" idx="1"/>
          </p:cNvCxnSpPr>
          <p:nvPr/>
        </p:nvCxnSpPr>
        <p:spPr>
          <a:xfrm>
            <a:off x="6070002" y="4408388"/>
            <a:ext cx="250117" cy="235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19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Gradient descent algorithm</a:t>
            </a:r>
            <a:endParaRPr lang="en-Z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417638"/>
            <a:ext cx="7998199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18" y="3681785"/>
            <a:ext cx="372483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6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/>
                        <a:ea typeface="Cambria Math"/>
                      </a:rPr>
                      <m:t>α</m:t>
                    </m:r>
                    <m:r>
                      <a:rPr lang="en-ZA" b="0" i="1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ZA" b="0" i="0" dirty="0" smtClean="0">
                        <a:latin typeface="Cambria Math"/>
                        <a:ea typeface="Cambria Math"/>
                      </a:rPr>
                      <m:t>is</m:t>
                    </m:r>
                    <m:r>
                      <a:rPr lang="en-ZA" b="0" i="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ZA" b="0" i="0" dirty="0" smtClean="0">
                        <a:latin typeface="Cambria Math"/>
                        <a:ea typeface="Cambria Math"/>
                      </a:rPr>
                      <m:t>the</m:t>
                    </m:r>
                    <m:r>
                      <a:rPr lang="en-ZA" b="0" i="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ZA" b="0" i="0" dirty="0" smtClean="0">
                        <a:latin typeface="Cambria Math"/>
                        <a:ea typeface="Cambria Math"/>
                      </a:rPr>
                      <m:t>learning</m:t>
                    </m:r>
                    <m:r>
                      <a:rPr lang="en-ZA" b="0" i="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ZA" b="0" i="0" dirty="0" smtClean="0">
                        <a:latin typeface="Cambria Math"/>
                        <a:ea typeface="Cambria Math"/>
                      </a:rPr>
                      <m:t>rate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75330"/>
            <a:ext cx="3233737" cy="230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02541"/>
            <a:ext cx="21526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800600"/>
            <a:ext cx="23717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95800"/>
            <a:ext cx="3233737" cy="230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953000" y="2209800"/>
            <a:ext cx="762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29200" y="2501153"/>
            <a:ext cx="762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136776" y="2805953"/>
            <a:ext cx="762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17458" y="2958353"/>
            <a:ext cx="762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93658" y="3110753"/>
            <a:ext cx="762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7787" y="3339353"/>
            <a:ext cx="762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63987" y="3415553"/>
            <a:ext cx="98613" cy="3182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62600" y="3644153"/>
            <a:ext cx="152400" cy="2420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715000" y="3886200"/>
            <a:ext cx="1524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867400" y="4038600"/>
            <a:ext cx="2286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96000" y="4191000"/>
            <a:ext cx="3048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15000" y="6324600"/>
            <a:ext cx="9906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463987" y="5867400"/>
            <a:ext cx="1241613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84" name="Straight Arrow Connector 16383"/>
          <p:cNvCxnSpPr/>
          <p:nvPr/>
        </p:nvCxnSpPr>
        <p:spPr>
          <a:xfrm>
            <a:off x="5463987" y="5867400"/>
            <a:ext cx="1775013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88" name="Straight Arrow Connector 16387"/>
          <p:cNvCxnSpPr/>
          <p:nvPr/>
        </p:nvCxnSpPr>
        <p:spPr>
          <a:xfrm flipH="1" flipV="1">
            <a:off x="5047129" y="4953000"/>
            <a:ext cx="2209800" cy="990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90" name="Straight Arrow Connector 16389"/>
          <p:cNvCxnSpPr/>
          <p:nvPr/>
        </p:nvCxnSpPr>
        <p:spPr>
          <a:xfrm flipV="1">
            <a:off x="5029200" y="4800600"/>
            <a:ext cx="26670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7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Gradient descent</a:t>
            </a:r>
            <a:endParaRPr lang="en-ZA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4501"/>
            <a:ext cx="8485094" cy="434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3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Gradient descent algorithm</a:t>
            </a:r>
            <a:endParaRPr lang="en-ZA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924050"/>
            <a:ext cx="5073463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355197"/>
            <a:ext cx="277177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7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Subfield of AI</a:t>
            </a:r>
          </a:p>
          <a:p>
            <a:r>
              <a:rPr lang="en-US" dirty="0" smtClean="0"/>
              <a:t>Provide new capabilities for computers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Database mining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Large database from growth of automation/web.</a:t>
            </a:r>
          </a:p>
          <a:p>
            <a:pPr marL="457200" lvl="1" indent="0">
              <a:buNone/>
            </a:pPr>
            <a:r>
              <a:rPr lang="en-US" dirty="0" smtClean="0"/>
              <a:t>E.g. Web click data, medical records, biology and engineering</a:t>
            </a:r>
          </a:p>
          <a:p>
            <a:pPr marL="731838">
              <a:buFont typeface="Times New Roman" panose="02020603050405020304" pitchFamily="18" charset="0"/>
              <a:buChar char="−"/>
            </a:pPr>
            <a:r>
              <a:rPr lang="en-US" sz="2800" dirty="0" smtClean="0"/>
              <a:t>Robotics</a:t>
            </a:r>
            <a:endParaRPr lang="en-US" sz="2800" dirty="0"/>
          </a:p>
          <a:p>
            <a:pPr marL="457200" lvl="1" indent="0">
              <a:buNone/>
            </a:pPr>
            <a:r>
              <a:rPr lang="en-US" dirty="0"/>
              <a:t>E.g., autonomous </a:t>
            </a:r>
            <a:r>
              <a:rPr lang="en-US" dirty="0" smtClean="0"/>
              <a:t>helicopter, handwriting recognition, most of natural language processing (NLP), computer vision</a:t>
            </a:r>
          </a:p>
          <a:p>
            <a:pPr lvl="1"/>
            <a:r>
              <a:rPr lang="en-US" dirty="0" smtClean="0"/>
              <a:t>Self customizing programs</a:t>
            </a:r>
          </a:p>
          <a:p>
            <a:pPr marL="457200" lvl="1" indent="0">
              <a:buNone/>
            </a:pPr>
            <a:r>
              <a:rPr lang="en-US" dirty="0" smtClean="0"/>
              <a:t>E.g., Amazon, Netflix product recommendations</a:t>
            </a:r>
          </a:p>
          <a:p>
            <a:pPr lvl="1">
              <a:buFont typeface="Times New Roman" panose="02020603050405020304" pitchFamily="18" charset="0"/>
              <a:buChar char="−"/>
            </a:pPr>
            <a:r>
              <a:rPr lang="en-US" dirty="0" smtClean="0"/>
              <a:t>Understanding human learning (brains, real AI)</a:t>
            </a:r>
          </a:p>
        </p:txBody>
      </p:sp>
    </p:spTree>
    <p:extLst>
      <p:ext uri="{BB962C8B-B14F-4D97-AF65-F5344CB8AC3E}">
        <p14:creationId xmlns:p14="http://schemas.microsoft.com/office/powerpoint/2010/main" val="211714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606" y="282388"/>
            <a:ext cx="8224982" cy="397596"/>
          </a:xfrm>
        </p:spPr>
        <p:txBody>
          <a:bodyPr/>
          <a:lstStyle/>
          <a:p>
            <a:r>
              <a:rPr lang="en-ZA" dirty="0" smtClean="0"/>
              <a:t>Convex function</a:t>
            </a:r>
            <a:endParaRPr lang="en-ZA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" b="5538"/>
          <a:stretch>
            <a:fillRect/>
          </a:stretch>
        </p:blipFill>
        <p:spPr bwMode="auto">
          <a:xfrm>
            <a:off x="1801906" y="1398494"/>
            <a:ext cx="6441141" cy="446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2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extensions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 smtClean="0"/>
                  <a:t>In min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,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ZA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exactly, without needing iterative algorithm (gradient descent)</a:t>
                </a:r>
              </a:p>
              <a:p>
                <a:pPr lvl="1"/>
                <a:r>
                  <a:rPr lang="en-US" dirty="0" smtClean="0"/>
                  <a:t>Learn with larger number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4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3872" y="6344480"/>
            <a:ext cx="5090329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Fourth Generation Systems and Long Term Evolution </a:t>
            </a:r>
            <a:r>
              <a:rPr lang="en-US" dirty="0" smtClean="0">
                <a:latin typeface="Times"/>
                <a:cs typeface="Times"/>
              </a:rPr>
              <a:t>14</a:t>
            </a:r>
            <a:r>
              <a:rPr lang="en-US" sz="1200" dirty="0" smtClean="0">
                <a:latin typeface="Times"/>
                <a:cs typeface="Times"/>
              </a:rPr>
              <a:t>-</a:t>
            </a:r>
            <a:fld id="{46E48147-4DBD-E646-92C0-0C9D8AFD71A7}" type="slidenum">
              <a:rPr lang="en-US" sz="1200" smtClean="0">
                <a:latin typeface="Times"/>
                <a:cs typeface="Times"/>
              </a:rPr>
              <a:pPr/>
              <a:t>41</a:t>
            </a:fld>
            <a:endParaRPr lang="en-US" sz="1200" dirty="0">
              <a:latin typeface="Times"/>
              <a:cs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558023"/>
                  </p:ext>
                </p:extLst>
              </p:nvPr>
            </p:nvGraphicFramePr>
            <p:xfrm>
              <a:off x="1429871" y="3804024"/>
              <a:ext cx="609600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Size (feet2)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Number of bedrooms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Number of floors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Age</a:t>
                          </a:r>
                          <a:r>
                            <a:rPr lang="en-ZA" baseline="0" dirty="0" smtClean="0"/>
                            <a:t> of home (years)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Price (1000$)</a:t>
                          </a:r>
                        </a:p>
                        <a:p>
                          <a:pPr algn="ctr"/>
                          <a:r>
                            <a:rPr lang="en-ZA" dirty="0" smtClean="0"/>
                            <a:t>Y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2104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5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45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460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1416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40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232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1534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30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315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852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mtClean="0"/>
                            <a:t>36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178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558023"/>
                  </p:ext>
                </p:extLst>
              </p:nvPr>
            </p:nvGraphicFramePr>
            <p:xfrm>
              <a:off x="1429871" y="3804024"/>
              <a:ext cx="609600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0" t="-2564" r="-400000" b="-13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500" t="-2564" r="-300000" b="-13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500" t="-2564" r="-200000" b="-13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500" t="-2564" r="-100000" b="-13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Price (1000$)</a:t>
                          </a:r>
                        </a:p>
                        <a:p>
                          <a:pPr algn="ctr"/>
                          <a:r>
                            <a:rPr lang="en-ZA" dirty="0" smtClean="0"/>
                            <a:t>Y</a:t>
                          </a:r>
                          <a:endParaRPr lang="en-Z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2104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5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45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460</a:t>
                          </a:r>
                          <a:endParaRPr lang="en-Z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1416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40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232</a:t>
                          </a:r>
                          <a:endParaRPr lang="en-Z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1534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30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315</a:t>
                          </a:r>
                          <a:endParaRPr lang="en-Z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852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mtClean="0"/>
                            <a:t>36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178</a:t>
                          </a:r>
                          <a:endParaRPr lang="en-ZA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068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Multiple features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114800"/>
                <a:ext cx="8229600" cy="201136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n-ZA" dirty="0" smtClean="0"/>
              </a:p>
              <a:p>
                <a:endParaRPr lang="en-ZA" dirty="0" smtClean="0"/>
              </a:p>
              <a:p>
                <a:r>
                  <a:rPr lang="en-ZA" dirty="0" smtClean="0"/>
                  <a:t>Notation:</a:t>
                </a:r>
              </a:p>
              <a:p>
                <a:r>
                  <a:rPr lang="en-ZA" dirty="0" smtClean="0"/>
                  <a:t>N = number of features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ZA" b="0" i="1" smtClean="0">
                            <a:latin typeface="Cambria Math"/>
                          </a:rPr>
                          <m:t>(</m:t>
                        </m:r>
                        <m:r>
                          <a:rPr lang="en-ZA" b="0" i="1" smtClean="0">
                            <a:latin typeface="Cambria Math"/>
                          </a:rPr>
                          <m:t>𝑖</m:t>
                        </m:r>
                        <m:r>
                          <a:rPr lang="en-ZA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ZA" dirty="0" smtClean="0"/>
                  <a:t>= </a:t>
                </a:r>
                <a:r>
                  <a:rPr lang="en-ZA" dirty="0" err="1" smtClean="0"/>
                  <a:t>imput</a:t>
                </a:r>
                <a:r>
                  <a:rPr lang="en-ZA" dirty="0" smtClean="0"/>
                  <a:t> (features) of training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ZA" b="0" i="1" smtClean="0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ZA" dirty="0" smtClean="0"/>
                  <a:t> examples</a:t>
                </a:r>
              </a:p>
              <a:p>
                <a14:m>
                  <m:oMath xmlns:m="http://schemas.openxmlformats.org/officeDocument/2006/math">
                    <a:fld id="{CB167EEA-65B5-41CE-93B0-B8967DF397CB}" type="mathplaceholder">
                      <a:rPr lang="en-ZA" i="1" smtClean="0">
                        <a:latin typeface="Cambria Math"/>
                      </a:rPr>
                      <a:t>Type equation here.</a:t>
                    </a:fld>
                  </m:oMath>
                </a14:m>
                <a:r>
                  <a:rPr lang="en-ZA" dirty="0" smtClean="0"/>
                  <a:t>=value of features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ZA" dirty="0" smtClean="0"/>
                  <a:t> in  training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i="1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ZA" i="1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ZA" dirty="0" smtClean="0"/>
                  <a:t> examples.</a:t>
                </a:r>
              </a:p>
              <a:p>
                <a:endParaRPr lang="en-ZA" dirty="0" smtClean="0"/>
              </a:p>
              <a:p>
                <a:endParaRPr lang="en-ZA" dirty="0"/>
              </a:p>
              <a:p>
                <a:endParaRPr lang="en-ZA" dirty="0" smtClean="0"/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114800"/>
                <a:ext cx="8229600" cy="2011363"/>
              </a:xfrm>
              <a:blipFill rotWithShape="1">
                <a:blip r:embed="rId3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1438792"/>
                  </p:ext>
                </p:extLst>
              </p:nvPr>
            </p:nvGraphicFramePr>
            <p:xfrm>
              <a:off x="1295400" y="1600200"/>
              <a:ext cx="609600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Size (feet2)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Number of bedrooms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Number of floors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Age</a:t>
                          </a:r>
                          <a:r>
                            <a:rPr lang="en-ZA" baseline="0" dirty="0" smtClean="0"/>
                            <a:t> of home (years)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ZA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Price (1000$)</a:t>
                          </a:r>
                        </a:p>
                        <a:p>
                          <a:pPr algn="ctr"/>
                          <a:r>
                            <a:rPr lang="en-ZA" dirty="0" smtClean="0"/>
                            <a:t>Y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2104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5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45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460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1416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40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232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1534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30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315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852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mtClean="0"/>
                            <a:t>36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178</a:t>
                          </a:r>
                          <a:endParaRPr lang="en-Z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1438792"/>
                  </p:ext>
                </p:extLst>
              </p:nvPr>
            </p:nvGraphicFramePr>
            <p:xfrm>
              <a:off x="1295400" y="1600200"/>
              <a:ext cx="609600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0" t="-2564" r="-400000" b="-1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500" t="-2564" r="-300000" b="-1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500" t="-2564" r="-200000" b="-1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500" t="-2564" r="-100000" b="-1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Price (1000$)</a:t>
                          </a:r>
                        </a:p>
                        <a:p>
                          <a:pPr algn="ctr"/>
                          <a:r>
                            <a:rPr lang="en-ZA" dirty="0" smtClean="0"/>
                            <a:t>Y</a:t>
                          </a:r>
                          <a:endParaRPr lang="en-Z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2104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5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45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460</a:t>
                          </a:r>
                          <a:endParaRPr lang="en-Z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1416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40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232</a:t>
                          </a:r>
                          <a:endParaRPr lang="en-Z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1534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30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315</a:t>
                          </a:r>
                          <a:endParaRPr lang="en-Z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852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2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mtClean="0"/>
                            <a:t>36</a:t>
                          </a:r>
                          <a:endParaRPr lang="en-Z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 smtClean="0"/>
                            <a:t>178</a:t>
                          </a:r>
                          <a:endParaRPr lang="en-ZA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448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Multiple features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/>
                  <a:t>n=4</a:t>
                </a:r>
              </a:p>
              <a:p>
                <a:r>
                  <a:rPr lang="en-ZA" dirty="0" smtClean="0"/>
                  <a:t>m=47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ZA" b="0" i="1" smtClean="0"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ZA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416</m:t>
                              </m:r>
                            </m:e>
                          </m:mr>
                          <m:mr>
                            <m:e>
                              <m:r>
                                <a:rPr lang="en-ZA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ZA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ZA" b="0" i="1" smtClean="0">
                                      <a:latin typeface="Cambria Math"/>
                                    </a:rPr>
                                    <m:t>40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33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Hypothesis-multivariate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Previously: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i="1" dirty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i="1" dirty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ZA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Z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i="1" dirty="0">
                        <a:latin typeface="Cambria Math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Now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dirty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ZA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i="1" dirty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ZA" i="1" dirty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ZA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ZA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ZA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ZA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dirty="0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b="0" i="1" dirty="0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Generalization: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ZA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For convenience of notation,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b="0" i="1" smtClean="0">
                        <a:latin typeface="Cambria Math"/>
                      </a:rPr>
                      <m:t>=1. </m:t>
                    </m:r>
                  </m:oMath>
                </a14:m>
                <a:endParaRPr lang="en-ZA" b="0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64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hypothesis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0" y="1329017"/>
                <a:ext cx="3581400" cy="25235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ZA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Z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Z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ZA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Z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ZA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Z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ZA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ZA" b="0" i="1" smtClean="0">
                                <a:latin typeface="Cambria Math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Z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ZA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ZA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ZA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p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0" y="1329017"/>
                <a:ext cx="3581400" cy="252356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6153" y="1219200"/>
                <a:ext cx="3581400" cy="2743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ZA" i="1" smtClean="0">
                        <a:latin typeface="Cambria Math"/>
                      </a:rPr>
                      <m:t>𝑋</m:t>
                    </m:r>
                    <m:r>
                      <a:rPr lang="en-ZA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ZA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ZA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ZA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ZA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ZA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ZA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ZA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ZA" i="1" smtClean="0">
                                <a:latin typeface="Cambria Math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Z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ZA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ZA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ZA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ZA" i="1" smtClean="0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n-ZA" i="1" smtClean="0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p>
                  </m:oMath>
                </a14:m>
                <a:endParaRPr lang="en-ZA" dirty="0" smtClean="0"/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3" y="1219200"/>
                <a:ext cx="3581400" cy="2743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" y="4495801"/>
                <a:ext cx="7924800" cy="223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4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ZA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ZA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ZA" sz="2400" i="1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ZA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ZA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4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ZA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ZA" sz="2400" i="1" smtClean="0">
                                    <a:latin typeface="Cambria Math"/>
                                  </a:rPr>
                                  <m:t>…</m:t>
                                </m:r>
                                <m:sSub>
                                  <m:sSubPr>
                                    <m:ctrlPr>
                                      <a:rPr lang="en-Z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ZA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Z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ZA" sz="240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ZA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4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ZA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Z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24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ZA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ZA" sz="2400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ZA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495801"/>
                <a:ext cx="7924800" cy="223240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6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Multivariate linear regression-hypothesis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744280"/>
              </a:xfrm>
            </p:spPr>
            <p:txBody>
              <a:bodyPr>
                <a:normAutofit/>
              </a:bodyPr>
              <a:lstStyle/>
              <a:p>
                <a:pPr marL="174625" lvl="1" indent="-174625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ZA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ZA" sz="24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ZA" sz="2400" i="1">
                            <a:latin typeface="Cambria Math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ZA" sz="2400" dirty="0"/>
                          <m:t> </m:t>
                        </m:r>
                        <m:r>
                          <a:rPr lang="en-ZA" sz="2400" b="0" i="1" dirty="0" smtClean="0">
                            <a:latin typeface="Cambria Math"/>
                          </a:rPr>
                          <m:t>=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ZA" sz="2400" i="1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ZA" sz="2400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r>
                  <a:rPr lang="en-US" sz="2400" i="1" dirty="0" smtClean="0"/>
                  <a:t>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/>
                  <a:t>,…,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ZA" sz="2400" b="0" i="0" smtClean="0">
                        <a:latin typeface="Cambria Math"/>
                      </a:rPr>
                      <m:t>= </m:t>
                    </m:r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(n+1)-dimensional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Cost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ZA" sz="2400" b="0" i="1" smtClean="0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4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ZA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b="0" i="1" smtClean="0">
                            <a:latin typeface="Cambria Math"/>
                          </a:rPr>
                          <m:t>2</m:t>
                        </m:r>
                        <m:r>
                          <a:rPr lang="en-ZA" sz="24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ZA" sz="2400" b="0" i="1" smtClean="0">
                            <a:latin typeface="Cambria Math"/>
                          </a:rPr>
                          <m:t>𝑖</m:t>
                        </m:r>
                        <m:r>
                          <a:rPr lang="en-ZA" sz="24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ZA" sz="2400" b="0" i="1" smtClean="0">
                            <a:latin typeface="Cambria Math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Z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Z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400" b="0" i="1" smtClean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Z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ZA" sz="24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ZA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 smtClean="0"/>
              </a:p>
              <a:p>
                <a:pPr marL="285750" lvl="1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Gradient descent</a:t>
                </a:r>
              </a:p>
              <a:p>
                <a:pPr marL="457200" lvl="1" indent="0">
                  <a:buNone/>
                </a:pPr>
                <a:r>
                  <a:rPr lang="en-US" sz="2400" dirty="0" smtClean="0"/>
                  <a:t>Repeat {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i="1" smtClean="0">
                              <a:latin typeface="Cambria Math"/>
                            </a:rPr>
                            <m:t>≔</m:t>
                          </m:r>
                        </m:e>
                      </m:box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ZA" sz="2400" b="0" i="1" smtClean="0">
                          <a:latin typeface="Cambria Math"/>
                        </a:rPr>
                        <m:t>−</m:t>
                      </m:r>
                      <m:r>
                        <a:rPr lang="en-ZA" sz="2400" b="0" i="1" smtClean="0"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en-ZA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sSub>
                            <m:sSub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ZA" sz="2400" b="0" i="1" smtClean="0">
                                  <a:latin typeface="Cambria Math"/>
                                  <a:ea typeface="Cambria Math"/>
                                </a:rPr>
                                <m:t>𝜕𝜃</m:t>
                              </m:r>
                            </m:e>
                            <m:sub>
                              <m:r>
                                <a:rPr lang="en-ZA" sz="24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ZA" sz="2400" b="0" i="1" smtClean="0">
                          <a:latin typeface="Cambria Math"/>
                          <a:ea typeface="Cambria Math"/>
                        </a:rPr>
                        <m:t>𝐽</m:t>
                      </m:r>
                      <m:d>
                        <m:dPr>
                          <m:ctrlPr>
                            <a:rPr lang="en-ZA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Z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ZA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Z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ZA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ZA" sz="2400" i="1">
                              <a:latin typeface="Cambria Math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Z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ZA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/>
                  <a:t>}</a:t>
                </a:r>
                <a:endParaRPr lang="en-US" sz="2400" dirty="0" smtClean="0"/>
              </a:p>
              <a:p>
                <a:r>
                  <a:rPr lang="en-US" sz="2400" dirty="0" smtClean="0"/>
                  <a:t>Simultaneously update for every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𝑗</m:t>
                    </m:r>
                    <m:r>
                      <a:rPr lang="en-ZA" sz="2400" b="0" i="1" smtClean="0">
                        <a:latin typeface="Cambria Math"/>
                      </a:rPr>
                      <m:t>=0,……, </m:t>
                    </m:r>
                    <m:r>
                      <a:rPr lang="en-ZA" sz="2400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744280"/>
              </a:xfrm>
              <a:blipFill rotWithShape="1">
                <a:blip r:embed="rId2"/>
                <a:stretch>
                  <a:fillRect l="-963" t="-102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43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Gradient descent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/>
                  <a:t>n=1</a:t>
                </a:r>
              </a:p>
              <a:p>
                <a:pPr marL="457200" lvl="1" indent="0">
                  <a:buNone/>
                </a:pPr>
                <a:r>
                  <a:rPr lang="en-US" sz="2400" dirty="0"/>
                  <a:t>Repeat {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i="1">
                              <a:latin typeface="Cambria Math"/>
                            </a:rPr>
                            <m:t>≔</m:t>
                          </m:r>
                        </m:e>
                      </m:box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ZA" sz="2400" i="1">
                          <a:latin typeface="Cambria Math"/>
                        </a:rPr>
                        <m:t>−</m:t>
                      </m:r>
                      <m:r>
                        <a:rPr lang="en-ZA" sz="2400" i="1"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en-ZA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ZA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ZA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24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ZA" sz="2400" i="1" smtClean="0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ZA" sz="24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ZA" sz="240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ZA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ZA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ZA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ZA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ZA" sz="24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ZA" sz="24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ZA" sz="24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ZA" sz="24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i="1">
                              <a:latin typeface="Cambria Math"/>
                            </a:rPr>
                            <m:t>≔</m:t>
                          </m:r>
                        </m:e>
                      </m:box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ZA" sz="2400" i="1">
                          <a:latin typeface="Cambria Math"/>
                        </a:rPr>
                        <m:t>−</m:t>
                      </m:r>
                      <m:r>
                        <a:rPr lang="en-ZA" sz="2400" i="1"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en-ZA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ZA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ZA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ZA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ZA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ZA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ZA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		Simultaneously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r>
                  <a:rPr lang="en-US" sz="2400" dirty="0"/>
                  <a:t>}</a:t>
                </a:r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Multivariate Regression-Gradient descent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𝑛</m:t>
                    </m:r>
                    <m:r>
                      <a:rPr lang="en-ZA" b="0" i="1" smtClean="0">
                        <a:latin typeface="Cambria Math"/>
                        <a:ea typeface="Cambria Math"/>
                      </a:rPr>
                      <m:t>≥1</m:t>
                    </m:r>
                  </m:oMath>
                </a14:m>
                <a:endParaRPr lang="en-ZA" dirty="0" smtClean="0"/>
              </a:p>
              <a:p>
                <a:pPr marL="457200" lvl="1" indent="0">
                  <a:buNone/>
                </a:pPr>
                <a:r>
                  <a:rPr lang="en-US" sz="2400" dirty="0"/>
                  <a:t>Repeat </a:t>
                </a:r>
                <a:r>
                  <a:rPr lang="en-US" sz="2400" dirty="0" smtClean="0"/>
                  <a:t>{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i="1">
                              <a:latin typeface="Cambria Math"/>
                            </a:rPr>
                            <m:t>≔</m:t>
                          </m:r>
                        </m:e>
                      </m:box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ZA" sz="2400" i="1">
                          <a:latin typeface="Cambria Math"/>
                        </a:rPr>
                        <m:t>−</m:t>
                      </m:r>
                      <m:r>
                        <a:rPr lang="en-ZA" sz="2400" i="1"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en-ZA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ZA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ZA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ZA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ZA" sz="2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ZA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ZA" sz="24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ZA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		Simultaneously update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, j=0,1,….n)</a:t>
                </a:r>
                <a:endParaRPr lang="en-US" sz="2400" dirty="0"/>
              </a:p>
              <a:p>
                <a:pPr marL="457200" lvl="1" indent="0">
                  <a:buNone/>
                </a:pPr>
                <a:r>
                  <a:rPr lang="en-US" sz="2400" dirty="0"/>
                  <a:t>}</a:t>
                </a:r>
              </a:p>
              <a:p>
                <a:pPr marL="342900" lvl="1" indent="-342900"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i="1">
                            <a:latin typeface="Cambria Math"/>
                          </a:rPr>
                          <m:t>≔</m:t>
                        </m:r>
                      </m:e>
                    </m:box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ZA" sz="2400" i="1">
                        <a:latin typeface="Cambria Math"/>
                      </a:rPr>
                      <m:t>−</m:t>
                    </m:r>
                    <m:r>
                      <a:rPr lang="en-ZA" sz="2400" i="1">
                        <a:latin typeface="Cambria Math"/>
                        <a:ea typeface="Cambria Math"/>
                      </a:rPr>
                      <m:t>𝛼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ZA" sz="24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ZA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lvl="1" indent="-342900"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i="1">
                            <a:latin typeface="Cambria Math"/>
                          </a:rPr>
                          <m:t>≔</m:t>
                        </m:r>
                      </m:e>
                    </m:box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ZA" sz="2400" i="1">
                        <a:latin typeface="Cambria Math"/>
                      </a:rPr>
                      <m:t>−</m:t>
                    </m:r>
                    <m:r>
                      <a:rPr lang="en-ZA" sz="2400" i="1">
                        <a:latin typeface="Cambria Math"/>
                        <a:ea typeface="Cambria Math"/>
                      </a:rPr>
                      <m:t>𝛼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ZA" sz="24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lvl="1" indent="-342900"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i="1">
                            <a:latin typeface="Cambria Math"/>
                          </a:rPr>
                          <m:t>≔</m:t>
                        </m:r>
                      </m:e>
                    </m:box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ZA" sz="2400" i="1">
                        <a:latin typeface="Cambria Math"/>
                      </a:rPr>
                      <m:t>−</m:t>
                    </m:r>
                    <m:r>
                      <a:rPr lang="en-ZA" sz="2400" i="1">
                        <a:latin typeface="Cambria Math"/>
                        <a:ea typeface="Cambria Math"/>
                      </a:rPr>
                      <m:t>𝛼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ZA" sz="24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685800" y="4343400"/>
            <a:ext cx="77724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76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 smtClean="0"/>
              <a:t>FeaturES</a:t>
            </a:r>
            <a:r>
              <a:rPr lang="en-ZA" dirty="0" smtClean="0"/>
              <a:t> scaling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7638"/>
                <a:ext cx="4114800" cy="4876800"/>
              </a:xfrm>
            </p:spPr>
            <p:txBody>
              <a:bodyPr>
                <a:normAutofit/>
              </a:bodyPr>
              <a:lstStyle/>
              <a:p>
                <a:r>
                  <a:rPr lang="en-ZA" sz="2000" dirty="0" smtClean="0"/>
                  <a:t>Idea: make sure the features are on similar scale</a:t>
                </a:r>
              </a:p>
              <a:p>
                <a:r>
                  <a:rPr lang="en-ZA" sz="2000" dirty="0" smtClean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 sz="2000" dirty="0" smtClean="0"/>
                  <a:t>=size(0-2000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000" b="0" i="1" dirty="0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ZA" sz="20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ZA" sz="2000" dirty="0" smtClean="0"/>
                  <a:t>)</a:t>
                </a:r>
              </a:p>
              <a:p>
                <a:pPr marL="9017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ZA" sz="2000" dirty="0"/>
                  <a:t>=</a:t>
                </a:r>
                <a:r>
                  <a:rPr lang="en-ZA" sz="2000" dirty="0" smtClean="0"/>
                  <a:t>number of bedrooms(1-5)</a:t>
                </a:r>
                <a:endParaRPr lang="en-ZA" sz="2000" dirty="0"/>
              </a:p>
              <a:p>
                <a:endParaRPr lang="en-ZA" sz="2000" dirty="0"/>
              </a:p>
              <a:p>
                <a:endParaRPr lang="en-ZA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7638"/>
                <a:ext cx="4114800" cy="4876800"/>
              </a:xfrm>
              <a:blipFill rotWithShape="1">
                <a:blip r:embed="rId2"/>
                <a:stretch>
                  <a:fillRect l="-1185" t="-625" r="-163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899212" y="2156012"/>
                <a:ext cx="4114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ZA" sz="2000" dirty="0" smtClean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00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b="0" i="1" dirty="0" smtClean="0">
                            <a:latin typeface="Cambria Math"/>
                          </a:rPr>
                          <m:t>𝑠𝑖𝑧𝑒</m:t>
                        </m:r>
                        <m:r>
                          <a:rPr lang="en-ZA" sz="2000" b="0" i="1" dirty="0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ZA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000" b="0" i="1" dirty="0" smtClean="0"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ZA" sz="2000" b="0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ZA" sz="2000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ZA" sz="2000" b="0" i="1" dirty="0" smtClean="0">
                            <a:latin typeface="Cambria Math"/>
                          </a:rPr>
                          <m:t>2000</m:t>
                        </m:r>
                      </m:den>
                    </m:f>
                  </m:oMath>
                </a14:m>
                <a:endParaRPr lang="en-ZA" sz="2000" dirty="0" smtClean="0"/>
              </a:p>
              <a:p>
                <a:pPr marL="9017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00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ZA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b="0" i="1" dirty="0" smtClean="0">
                            <a:latin typeface="Cambria Math"/>
                          </a:rPr>
                          <m:t>𝑛𝑢𝑚𝑏𝑒𝑟</m:t>
                        </m:r>
                        <m:r>
                          <a:rPr lang="en-ZA" sz="20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ZA" sz="2000" b="0" i="1" dirty="0" smtClean="0">
                            <a:latin typeface="Cambria Math"/>
                          </a:rPr>
                          <m:t>𝑜𝑓</m:t>
                        </m:r>
                        <m:r>
                          <a:rPr lang="en-ZA" sz="20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ZA" sz="2000" b="0" i="1" dirty="0" smtClean="0">
                            <a:latin typeface="Cambria Math"/>
                          </a:rPr>
                          <m:t>𝑏𝑒𝑑𝑟𝑜𝑜𝑚𝑠</m:t>
                        </m:r>
                      </m:num>
                      <m:den>
                        <m:r>
                          <a:rPr lang="en-ZA" sz="2000" b="0" i="1" dirty="0" smtClean="0">
                            <a:latin typeface="Cambria Math"/>
                          </a:rPr>
                          <m:t>5</m:t>
                        </m:r>
                      </m:den>
                    </m:f>
                  </m:oMath>
                </a14:m>
                <a:endParaRPr lang="en-ZA" sz="2000" dirty="0"/>
              </a:p>
              <a:p>
                <a:endParaRPr lang="en-ZA" sz="2000" dirty="0" smtClean="0"/>
              </a:p>
              <a:p>
                <a:endParaRPr lang="en-ZA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12" y="2156012"/>
                <a:ext cx="4114800" cy="4525963"/>
              </a:xfrm>
              <a:prstGeom prst="rect">
                <a:avLst/>
              </a:prstGeom>
              <a:blipFill rotWithShape="1"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1143000" y="2895600"/>
            <a:ext cx="0" cy="3581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14400" y="624840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019800" y="3429000"/>
            <a:ext cx="0" cy="2819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86400" y="6248400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09800" y="4038600"/>
            <a:ext cx="304800" cy="8001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/>
          <p:cNvSpPr/>
          <p:nvPr/>
        </p:nvSpPr>
        <p:spPr>
          <a:xfrm>
            <a:off x="2057400" y="3790950"/>
            <a:ext cx="609600" cy="1295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/>
          <p:cNvSpPr/>
          <p:nvPr/>
        </p:nvSpPr>
        <p:spPr>
          <a:xfrm>
            <a:off x="1905000" y="3200400"/>
            <a:ext cx="914400" cy="2590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/>
          <p:cNvSpPr/>
          <p:nvPr/>
        </p:nvSpPr>
        <p:spPr>
          <a:xfrm>
            <a:off x="1600200" y="2895600"/>
            <a:ext cx="1524000" cy="3276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/>
          <p:cNvSpPr/>
          <p:nvPr/>
        </p:nvSpPr>
        <p:spPr>
          <a:xfrm>
            <a:off x="7086600" y="4533900"/>
            <a:ext cx="685800" cy="7239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/>
          <p:cNvSpPr/>
          <p:nvPr/>
        </p:nvSpPr>
        <p:spPr>
          <a:xfrm>
            <a:off x="6781800" y="4267200"/>
            <a:ext cx="1295400" cy="1295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Oval 21"/>
          <p:cNvSpPr/>
          <p:nvPr/>
        </p:nvSpPr>
        <p:spPr>
          <a:xfrm>
            <a:off x="6553200" y="4038600"/>
            <a:ext cx="1828800" cy="1828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/>
          <p:cNvSpPr/>
          <p:nvPr/>
        </p:nvSpPr>
        <p:spPr>
          <a:xfrm>
            <a:off x="6286500" y="3800475"/>
            <a:ext cx="2362200" cy="230505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209800" y="64770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6477000"/>
                <a:ext cx="45720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956612" y="6294438"/>
                <a:ext cx="4728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612" y="6294438"/>
                <a:ext cx="47288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8224" y="4069318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24" y="4069318"/>
                <a:ext cx="45720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450541" y="4418993"/>
                <a:ext cx="4728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541" y="4418993"/>
                <a:ext cx="47288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60059" y="32004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059" y="3200400"/>
                <a:ext cx="45720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333" r="-8000" b="-819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137712" y="338147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712" y="3381473"/>
                <a:ext cx="457200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667" r="-8000" b="-10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428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Tom </a:t>
            </a:r>
            <a:r>
              <a:rPr lang="en-US" dirty="0" smtClean="0"/>
              <a:t>Mitchel (1999). Well posed Learning.</a:t>
            </a:r>
          </a:p>
          <a:p>
            <a:pPr marL="363538" indent="0">
              <a:buNone/>
            </a:pPr>
            <a:r>
              <a:rPr lang="en-US" dirty="0" smtClean="0"/>
              <a:t>Problem: a computer program is said to learn from experience E with respect to some task T and some performance measure P, if its performance on T, as measured by P, improves with experience E.</a:t>
            </a:r>
          </a:p>
          <a:p>
            <a:pPr marL="0" indent="0">
              <a:buNone/>
            </a:pPr>
            <a:r>
              <a:rPr lang="en-US" dirty="0" smtClean="0"/>
              <a:t>Example: Suppose your email program watches which emails you do or do not mark as spam , and based on that learns how to do better filter spam. What is the task T in this setting? The experience E? Performance P?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smtClean="0"/>
              <a:t>Classifying spam as spam and no spam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 smtClean="0"/>
              <a:t>Watching you label email as spam or not spam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smtClean="0"/>
              <a:t>The number  (or fraction) of emails correctly classified as spam  or not spam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smtClean="0"/>
              <a:t>None of the above –this is not a machine learning  problem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8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Get every feature into approximately a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−1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Z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ZA" sz="2400" b="0" i="1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lang="en-US" sz="2400" dirty="0" smtClean="0"/>
                  <a:t> range</a:t>
                </a:r>
              </a:p>
              <a:p>
                <a:r>
                  <a:rPr lang="en-US" sz="2400" dirty="0" smtClean="0"/>
                  <a:t>Mean normalization</a:t>
                </a:r>
              </a:p>
              <a:p>
                <a:pPr lvl="1"/>
                <a:r>
                  <a:rPr lang="en-US" sz="2400" dirty="0" smtClean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ZA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to make features have approximately zero mean (Do not apply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sz="24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lvl="1"/>
                <a:r>
                  <a:rPr lang="en-US" sz="2400" dirty="0" smtClean="0"/>
                  <a:t>Scale the features using: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ZA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ZA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ZA" sz="2400" b="0" i="0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ZA" sz="2400" b="0" i="0" smtClean="0">
                        <a:latin typeface="Cambria Math"/>
                      </a:rPr>
                      <m:t>where</m:t>
                    </m:r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 </m:t>
                        </m:r>
                        <m:r>
                          <a:rPr lang="en-ZA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ZA" sz="2400" b="0" i="1" smtClean="0">
                        <a:latin typeface="Cambria Math"/>
                      </a:rPr>
                      <m:t> </m:t>
                    </m:r>
                    <m:r>
                      <a:rPr lang="en-ZA" sz="2400" b="0" i="1" smtClean="0">
                        <a:latin typeface="Cambria Math"/>
                      </a:rPr>
                      <m:t>𝑖𝑠</m:t>
                    </m:r>
                    <m:r>
                      <a:rPr lang="en-ZA" sz="2400" b="0" i="1" smtClean="0">
                        <a:latin typeface="Cambria Math"/>
                      </a:rPr>
                      <m:t> </m:t>
                    </m:r>
                    <m:r>
                      <a:rPr lang="en-ZA" sz="2400" b="0" i="1" smtClean="0">
                        <a:latin typeface="Cambria Math"/>
                      </a:rPr>
                      <m:t>𝑡h𝑒</m:t>
                    </m:r>
                    <m:r>
                      <a:rPr lang="en-ZA" sz="2400" b="0" i="1" smtClean="0">
                        <a:latin typeface="Cambria Math"/>
                      </a:rPr>
                      <m:t> </m:t>
                    </m:r>
                    <m:r>
                      <a:rPr lang="en-ZA" sz="2400" b="0" i="1" smtClean="0">
                        <a:latin typeface="Cambria Math"/>
                      </a:rPr>
                      <m:t>𝑟𝑎𝑛𝑔𝑒</m:t>
                    </m:r>
                    <m:r>
                      <a:rPr lang="en-ZA" sz="2400" b="0" i="1" smtClean="0">
                        <a:latin typeface="Cambria Math"/>
                      </a:rPr>
                      <m:t> </m:t>
                    </m:r>
                    <m:r>
                      <a:rPr lang="en-ZA" sz="2400" b="0" i="1" smtClean="0">
                        <a:latin typeface="Cambria Math"/>
                      </a:rPr>
                      <m:t>𝑜𝑟</m:t>
                    </m:r>
                    <m:r>
                      <a:rPr lang="en-ZA" sz="2400" b="0" i="1" smtClean="0">
                        <a:latin typeface="Cambria Math"/>
                      </a:rPr>
                      <m:t> </m:t>
                    </m:r>
                    <m:r>
                      <a:rPr lang="en-ZA" sz="2400" b="0" i="1" smtClean="0">
                        <a:latin typeface="Cambria Math"/>
                      </a:rPr>
                      <m:t>𝑠𝑡𝑎𝑛𝑑𝑎𝑟𝑑</m:t>
                    </m:r>
                    <m:r>
                      <a:rPr lang="en-ZA" sz="2400" b="0" i="1" smtClean="0">
                        <a:latin typeface="Cambria Math"/>
                      </a:rPr>
                      <m:t> </m:t>
                    </m:r>
                    <m:r>
                      <a:rPr lang="en-ZA" sz="2400" b="0" i="1" smtClean="0">
                        <a:latin typeface="Cambria Math"/>
                      </a:rPr>
                      <m:t>𝑑𝑒𝑣𝑖𝑎𝑡𝑖𝑜𝑛</m:t>
                    </m:r>
                    <m:r>
                      <a:rPr lang="en-ZA" sz="2400" b="0" i="1" smtClean="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latin typeface="Cambria Math"/>
                          </a:rPr>
                          <m:t>𝑠𝑖𝑧𝑒</m:t>
                        </m:r>
                        <m:r>
                          <a:rPr lang="en-ZA" sz="2400" b="0" i="1" smtClean="0">
                            <a:latin typeface="Cambria Math"/>
                          </a:rPr>
                          <m:t>−1000</m:t>
                        </m:r>
                      </m:num>
                      <m:den>
                        <m:r>
                          <a:rPr lang="en-ZA" sz="2400" b="0" i="1" smtClean="0">
                            <a:latin typeface="Cambria Math"/>
                          </a:rPr>
                          <m:t>2000</m:t>
                        </m:r>
                      </m:den>
                    </m:f>
                    <m:r>
                      <a:rPr lang="en-ZA" sz="2400" b="0" i="1" smtClean="0"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ZA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latin typeface="Cambria Math"/>
                          </a:rPr>
                          <m:t>#</m:t>
                        </m:r>
                        <m:r>
                          <a:rPr lang="en-ZA" sz="2400" b="0" i="1" smtClean="0">
                            <a:latin typeface="Cambria Math"/>
                          </a:rPr>
                          <m:t>𝑏𝑒𝑑𝑟𝑜𝑜𝑚𝑠</m:t>
                        </m:r>
                        <m:r>
                          <a:rPr lang="en-ZA" sz="2400" i="1">
                            <a:latin typeface="Cambria Math"/>
                          </a:rPr>
                          <m:t>−</m:t>
                        </m:r>
                        <m:r>
                          <a:rPr lang="en-ZA" sz="24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ZA" sz="2400" b="0" i="1" smtClean="0">
                            <a:latin typeface="Cambria Math"/>
                          </a:rPr>
                          <m:t>5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/>
                        </a:rPr>
                        <m:t>−0.5</m:t>
                      </m:r>
                      <m:r>
                        <a:rPr lang="en-ZA" sz="2400" b="0" i="1" smtClean="0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ZA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ZA" sz="2400" b="0" i="1" smtClean="0">
                          <a:latin typeface="Cambria Math"/>
                          <a:ea typeface="Cambria Math"/>
                        </a:rPr>
                        <m:t>≤0.5, </m:t>
                      </m:r>
                      <m:r>
                        <a:rPr lang="en-ZA" sz="2400" i="1">
                          <a:latin typeface="Cambria Math"/>
                        </a:rPr>
                        <m:t>−0.5</m:t>
                      </m:r>
                      <m:r>
                        <a:rPr lang="en-ZA" sz="2400" i="1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ZA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ZA" sz="2400" i="1">
                          <a:latin typeface="Cambria Math"/>
                          <a:ea typeface="Cambria Math"/>
                        </a:rPr>
                        <m:t>≤0.5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1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0" y="1604682"/>
                <a:ext cx="38100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Example automatic convergence test:</a:t>
                </a:r>
              </a:p>
              <a:p>
                <a:r>
                  <a:rPr lang="en-US" sz="2000" dirty="0" smtClean="0"/>
                  <a:t> </a:t>
                </a:r>
                <a:r>
                  <a:rPr lang="en-ZA" sz="2000" dirty="0" smtClean="0"/>
                  <a:t>declare convergence if </a:t>
                </a:r>
                <a14:m>
                  <m:oMath xmlns:m="http://schemas.openxmlformats.org/officeDocument/2006/math">
                    <m:r>
                      <a:rPr lang="en-ZA" sz="2000" i="1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 smtClean="0"/>
                  <a:t> decreases by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0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ZA" sz="20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marL="457200" lvl="1" indent="0">
                  <a:buNone/>
                </a:pPr>
                <a:r>
                  <a:rPr lang="en-US" sz="2000" dirty="0"/>
                  <a:t>i</a:t>
                </a:r>
                <a:r>
                  <a:rPr lang="en-US" sz="2000" dirty="0" smtClean="0"/>
                  <a:t>n one iteration.</a:t>
                </a:r>
              </a:p>
              <a:p>
                <a:pPr marL="285750" lvl="1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Gradient descent not working: Use smaller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en-US" sz="2000" dirty="0" smtClean="0"/>
              </a:p>
              <a:p>
                <a:pPr marL="895350" lvl="1" indent="-342900">
                  <a:buFont typeface="Times New Roman" panose="02020603050405020304" pitchFamily="18" charset="0"/>
                  <a:buChar char="−"/>
                </a:pPr>
                <a:r>
                  <a:rPr lang="en-US" sz="2000" dirty="0" smtClean="0"/>
                  <a:t>For sufficiently small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ZA" sz="2000" i="1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ZA" sz="20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should decrease in every iteration</a:t>
                </a:r>
              </a:p>
              <a:p>
                <a:pPr marL="895350" lvl="1" indent="-342900">
                  <a:buFont typeface="Times New Roman" panose="02020603050405020304" pitchFamily="18" charset="0"/>
                  <a:buChar char="−"/>
                </a:pPr>
                <a:r>
                  <a:rPr lang="en-US" sz="2000" dirty="0" smtClean="0"/>
                  <a:t>But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is too small, gradient descent can be slow to converge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0" y="1604682"/>
                <a:ext cx="3810000" cy="4525963"/>
              </a:xfrm>
              <a:blipFill rotWithShape="1">
                <a:blip r:embed="rId2"/>
                <a:stretch>
                  <a:fillRect l="-1280" t="-67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1676400" y="3429000"/>
            <a:ext cx="0" cy="269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47800" y="5943600"/>
            <a:ext cx="3886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11679201">
            <a:off x="1820672" y="2497848"/>
            <a:ext cx="5376956" cy="3198665"/>
          </a:xfrm>
          <a:prstGeom prst="arc">
            <a:avLst>
              <a:gd name="adj1" fmla="val 14168910"/>
              <a:gd name="adj2" fmla="val 2150833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9600" y="388620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𝑚𝑖𝑛</m:t>
                          </m:r>
                        </m:e>
                        <m:sub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𝐽</m:t>
                      </m:r>
                      <m:r>
                        <a:rPr lang="en-ZA" b="0" i="1" smtClean="0">
                          <a:latin typeface="Cambria Math"/>
                        </a:rPr>
                        <m:t>(</m:t>
                      </m:r>
                      <m:r>
                        <a:rPr lang="en-ZA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ZA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886200"/>
                <a:ext cx="1066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r="-6857" b="-11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37012" y="6310829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/>
                        </a:rPr>
                        <m:t>𝑛𝑢𝑚𝑏𝑒𝑟</m:t>
                      </m:r>
                      <m:r>
                        <a:rPr lang="en-ZA" b="0" i="1" smtClean="0">
                          <a:latin typeface="Cambria Math"/>
                        </a:rPr>
                        <m:t> </m:t>
                      </m:r>
                      <m:r>
                        <a:rPr lang="en-ZA" b="0" i="1" smtClean="0">
                          <a:latin typeface="Cambria Math"/>
                        </a:rPr>
                        <m:t>𝑜𝑓</m:t>
                      </m:r>
                      <m:r>
                        <a:rPr lang="en-ZA" b="0" i="1" smtClean="0">
                          <a:latin typeface="Cambria Math"/>
                        </a:rPr>
                        <m:t> </m:t>
                      </m:r>
                      <m:r>
                        <a:rPr lang="en-ZA" b="0" i="1" smtClean="0">
                          <a:latin typeface="Cambria Math"/>
                        </a:rPr>
                        <m:t>𝑖𝑡𝑒𝑟𝑎𝑡𝑖𝑜𝑛𝑠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012" y="6310829"/>
                <a:ext cx="609600" cy="369332"/>
              </a:xfrm>
              <a:prstGeom prst="rect">
                <a:avLst/>
              </a:prstGeom>
              <a:blipFill rotWithShape="1">
                <a:blip r:embed="rId4"/>
                <a:stretch>
                  <a:fillRect r="-291000" b="-1147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2362200" y="5791200"/>
            <a:ext cx="0" cy="334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46612" y="5791200"/>
            <a:ext cx="0" cy="334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86200" y="5791200"/>
            <a:ext cx="0" cy="334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33600" y="6126163"/>
            <a:ext cx="403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100</a:t>
            </a:r>
            <a:endParaRPr lang="en-ZA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2944906" y="6126163"/>
            <a:ext cx="403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2</a:t>
            </a:r>
            <a:r>
              <a:rPr lang="en-ZA" sz="800" dirty="0" smtClean="0"/>
              <a:t>00</a:t>
            </a:r>
            <a:endParaRPr lang="en-ZA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3684494" y="6170841"/>
            <a:ext cx="403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3</a:t>
            </a:r>
            <a:r>
              <a:rPr lang="en-ZA" sz="800" dirty="0" smtClean="0"/>
              <a:t>00</a:t>
            </a:r>
            <a:endParaRPr lang="en-ZA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1503533" y="6169773"/>
            <a:ext cx="403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 smtClean="0"/>
              <a:t>0</a:t>
            </a:r>
            <a:endParaRPr lang="en-ZA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906945" y="3657600"/>
                <a:ext cx="630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/>
                        </a:rPr>
                        <m:t>𝐽</m:t>
                      </m:r>
                      <m:r>
                        <a:rPr lang="en-ZA" b="0" i="1" smtClean="0">
                          <a:latin typeface="Cambria Math"/>
                        </a:rPr>
                        <m:t>(</m:t>
                      </m:r>
                      <m:r>
                        <a:rPr lang="en-ZA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ZA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45" y="3657600"/>
                <a:ext cx="630067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971" b="-1147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609600" y="1752600"/>
                <a:ext cx="48768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00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ZA" sz="20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Z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0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00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ZA" sz="2000" i="1" smtClean="0">
                          <a:latin typeface="Cambria Math"/>
                        </a:rPr>
                        <m:t>−</m:t>
                      </m:r>
                      <m:r>
                        <a:rPr lang="en-ZA" sz="2000" i="1" smtClean="0"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en-ZA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ZA" sz="20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ZA" sz="20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ZA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ZA" sz="200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ZA" sz="2000" i="1" smtClean="0">
                          <a:latin typeface="Cambria Math"/>
                          <a:ea typeface="Cambria Math"/>
                        </a:rPr>
                        <m:t>𝐽</m:t>
                      </m:r>
                      <m:d>
                        <m:dPr>
                          <m:ctrlPr>
                            <a:rPr lang="en-ZA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ZA" sz="20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 smtClean="0"/>
                  <a:t>Debugging: how to make sure gradient descent is working?</a:t>
                </a:r>
              </a:p>
              <a:p>
                <a:r>
                  <a:rPr lang="en-US" sz="2000" dirty="0" smtClean="0"/>
                  <a:t> how to choose learning rate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ZA" sz="2000" i="1" smtClean="0">
                        <a:latin typeface="Cambria Math"/>
                        <a:ea typeface="Cambria Math"/>
                      </a:rPr>
                      <m:t>?</m:t>
                    </m:r>
                  </m:oMath>
                </a14:m>
                <a:endParaRPr lang="en-US" sz="2000" dirty="0" smtClean="0"/>
              </a:p>
              <a:p>
                <a:pPr marL="457200" lvl="1" indent="0">
                  <a:buFont typeface="Arial"/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4876800" cy="4525963"/>
              </a:xfrm>
              <a:prstGeom prst="rect">
                <a:avLst/>
              </a:prstGeom>
              <a:blipFill rotWithShape="1">
                <a:blip r:embed="rId6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ply 3"/>
          <p:cNvSpPr/>
          <p:nvPr/>
        </p:nvSpPr>
        <p:spPr>
          <a:xfrm>
            <a:off x="2944906" y="5105400"/>
            <a:ext cx="201706" cy="228600"/>
          </a:xfrm>
          <a:prstGeom prst="mathMultiply">
            <a:avLst/>
          </a:prstGeom>
          <a:gradFill>
            <a:gsLst>
              <a:gs pos="99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146612" y="4724400"/>
            <a:ext cx="201706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301389" y="4443791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389" y="4443791"/>
                <a:ext cx="37414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38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summary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Arial"/>
                  <a:buChar char="•"/>
                </a:pPr>
                <a:r>
                  <a:rPr lang="en-ZA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ZA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ZA" dirty="0" smtClean="0"/>
                  <a:t>is too small; </a:t>
                </a:r>
                <a14:m>
                  <m:oMath xmlns:m="http://schemas.openxmlformats.org/officeDocument/2006/math">
                    <m:r>
                      <a:rPr lang="en-ZA" i="1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ZA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ZA" dirty="0" smtClean="0"/>
                  <a:t>has slow convergence</a:t>
                </a:r>
              </a:p>
              <a:p>
                <a:r>
                  <a:rPr lang="en-ZA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ZA" dirty="0" smtClean="0"/>
                  <a:t>is too large : </a:t>
                </a:r>
                <a14:m>
                  <m:oMath xmlns:m="http://schemas.openxmlformats.org/officeDocument/2006/math">
                    <m:r>
                      <a:rPr lang="en-ZA" i="1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ZA" dirty="0" smtClean="0"/>
                  <a:t> may not decrease on very iteration ; may not converge</a:t>
                </a:r>
              </a:p>
              <a:p>
                <a:r>
                  <a:rPr lang="en-ZA" dirty="0" smtClean="0"/>
                  <a:t>To choose try the following values:0.001, 0.003, 0.01, 0.03, 0.1, 0.3, 1,….</a:t>
                </a:r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34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01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 and polynomial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Housing price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ZA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2000" i="1">
                        <a:latin typeface="Cambria Math"/>
                      </a:rPr>
                      <m:t>×</m:t>
                    </m:r>
                    <m:r>
                      <a:rPr lang="en-ZA" sz="2000" b="0" i="1" smtClean="0">
                        <a:latin typeface="Cambria Math"/>
                      </a:rPr>
                      <m:t>𝑓𝑟𝑜𝑛𝑡𝑎𝑔𝑒</m:t>
                    </m:r>
                    <m:r>
                      <a:rPr lang="en-ZA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ZA" sz="2000" i="1">
                        <a:latin typeface="Cambria Math"/>
                      </a:rPr>
                      <m:t>×</m:t>
                    </m:r>
                    <m:r>
                      <a:rPr lang="en-ZA" sz="2000" b="0" i="1" smtClean="0">
                        <a:latin typeface="Cambria Math"/>
                      </a:rPr>
                      <m:t>𝑑𝑒𝑝𝑡h</m:t>
                    </m:r>
                  </m:oMath>
                </a14:m>
                <a:endParaRPr lang="en-ZA" sz="2000" b="0" dirty="0" smtClean="0"/>
              </a:p>
              <a:p>
                <a:r>
                  <a:rPr lang="en-US" sz="2000" dirty="0" smtClean="0"/>
                  <a:t>Area = </a:t>
                </a:r>
                <a14:m>
                  <m:oMath xmlns:m="http://schemas.openxmlformats.org/officeDocument/2006/math">
                    <m:r>
                      <a:rPr lang="en-ZA" sz="2000" i="1">
                        <a:latin typeface="Cambria Math"/>
                      </a:rPr>
                      <m:t>𝑓𝑟𝑜𝑛𝑡𝑎𝑔𝑒</m:t>
                    </m:r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ZA" sz="2000" i="1">
                        <a:latin typeface="Cambria Math"/>
                      </a:rPr>
                      <m:t>×</m:t>
                    </m:r>
                    <m:r>
                      <a:rPr lang="en-ZA" sz="2000" i="1">
                        <a:latin typeface="Cambria Math"/>
                      </a:rPr>
                      <m:t>𝑑𝑒𝑝𝑡h</m:t>
                    </m:r>
                  </m:oMath>
                </a14:m>
                <a:endParaRPr lang="en-ZA" sz="2000" dirty="0" smtClean="0"/>
              </a:p>
              <a:p>
                <a:r>
                  <a:rPr lang="en-ZA" sz="2000" dirty="0" smtClean="0"/>
                  <a:t>Can also be predicted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ZA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2000" i="1">
                        <a:latin typeface="Cambria Math"/>
                      </a:rPr>
                      <m:t>×</m:t>
                    </m:r>
                    <m:r>
                      <a:rPr lang="en-ZA" sz="2000" i="1">
                        <a:latin typeface="Cambria Math"/>
                      </a:rPr>
                      <m:t>𝑓𝑟𝑜𝑛𝑡𝑎𝑔𝑒</m:t>
                    </m:r>
                    <m:r>
                      <a:rPr lang="en-ZA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ZA" sz="2000" i="1">
                        <a:latin typeface="Cambria Math"/>
                      </a:rPr>
                      <m:t>×</m:t>
                    </m:r>
                    <m:r>
                      <a:rPr lang="en-ZA" sz="2000" b="0" i="1" smtClean="0">
                        <a:latin typeface="Cambria Math"/>
                      </a:rPr>
                      <m:t>𝑎𝑟𝑒𝑎</m:t>
                    </m:r>
                  </m:oMath>
                </a14:m>
                <a:endParaRPr lang="en-ZA" sz="2000" dirty="0"/>
              </a:p>
              <a:p>
                <a:endParaRPr lang="en-Z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ZA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2000" b="0" i="1" smtClean="0">
                        <a:latin typeface="Cambria Math"/>
                      </a:rPr>
                      <m:t>𝑋</m:t>
                    </m:r>
                    <m:r>
                      <a:rPr lang="en-ZA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000" i="1">
                            <a:latin typeface="Cambria Math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000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ZA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ZA" sz="2000" dirty="0"/>
              </a:p>
              <a:p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Polynomial regression</a:t>
            </a:r>
            <a:endParaRPr lang="en-Z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407024" y="465268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85802" y="1726457"/>
            <a:ext cx="6155368" cy="3742142"/>
            <a:chOff x="1089212" y="1726457"/>
            <a:chExt cx="7064188" cy="374214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7741024" y="4628028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089212" y="1726457"/>
              <a:ext cx="7064188" cy="3742142"/>
              <a:chOff x="1089212" y="1726457"/>
              <a:chExt cx="7064188" cy="374214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5896401" y="4601885"/>
                <a:ext cx="0" cy="304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1089212" y="1726457"/>
                <a:ext cx="7064188" cy="3742142"/>
                <a:chOff x="228600" y="1752600"/>
                <a:chExt cx="7924800" cy="4725460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393576" y="2541494"/>
                  <a:ext cx="0" cy="3021106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2380129" y="5562600"/>
                  <a:ext cx="5773271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272553" y="48768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232211" y="41148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2252382" y="34290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2229970" y="26670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3538308" y="5365376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572000" y="5423647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714565" y="5441576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1524000" y="4692134"/>
                  <a:ext cx="681317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100</a:t>
                  </a:r>
                  <a:endParaRPr lang="en-ZA" sz="1200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524000" y="3930134"/>
                  <a:ext cx="661146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/>
                    <a:t>2</a:t>
                  </a:r>
                  <a:r>
                    <a:rPr lang="en-ZA" sz="1200" dirty="0" smtClean="0"/>
                    <a:t>00</a:t>
                  </a:r>
                  <a:endParaRPr lang="en-ZA" sz="1200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524000" y="3244334"/>
                  <a:ext cx="6858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/>
                    <a:t>3</a:t>
                  </a:r>
                  <a:r>
                    <a:rPr lang="en-ZA" sz="1200" dirty="0" smtClean="0"/>
                    <a:t>00</a:t>
                  </a:r>
                  <a:endParaRPr lang="en-ZA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1524000" y="2482334"/>
                  <a:ext cx="661146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/>
                    <a:t>4</a:t>
                  </a:r>
                  <a:r>
                    <a:rPr lang="en-ZA" sz="1200" dirty="0" smtClean="0"/>
                    <a:t>00</a:t>
                  </a:r>
                  <a:endParaRPr lang="en-ZA" sz="12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237990" y="5728447"/>
                  <a:ext cx="6096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500</a:t>
                  </a:r>
                  <a:endParaRPr lang="en-ZA" sz="12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4261342" y="5728447"/>
                  <a:ext cx="7620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1000</a:t>
                  </a:r>
                  <a:endParaRPr lang="en-ZA" sz="12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308837" y="5746376"/>
                  <a:ext cx="6858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1500</a:t>
                  </a:r>
                  <a:endParaRPr lang="en-ZA" sz="1200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6333565" y="5746376"/>
                  <a:ext cx="7620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2000</a:t>
                  </a:r>
                  <a:endParaRPr lang="en-ZA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466224" y="5746376"/>
                  <a:ext cx="6858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2500</a:t>
                  </a:r>
                  <a:endParaRPr lang="en-ZA" sz="1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2952495" y="4584412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2495" y="4584412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3690352" y="3428998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0352" y="3428998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3276600" y="4067907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76600" y="4067907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684058" y="3028890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84058" y="3028890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4071352" y="3321278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1352" y="3321278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5255048" y="3062190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5048" y="3062190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5641551" y="3257690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1551" y="3257690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5972225" y="3028891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2225" y="3028891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6429070" y="3428999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29070" y="3428999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6820765" y="3550078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0765" y="3550078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3390390" y="3613665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0390" y="3613665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TextBox 53"/>
                <p:cNvSpPr txBox="1"/>
                <p:nvPr/>
              </p:nvSpPr>
              <p:spPr>
                <a:xfrm>
                  <a:off x="914400" y="1752600"/>
                  <a:ext cx="43944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2000" dirty="0" smtClean="0"/>
                    <a:t>Housing price prediction</a:t>
                  </a:r>
                  <a:endParaRPr lang="en-ZA" sz="20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228600" y="3842465"/>
                  <a:ext cx="1295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Price (N$)</a:t>
                  </a:r>
                </a:p>
                <a:p>
                  <a:r>
                    <a:rPr lang="en-ZA" dirty="0" smtClean="0"/>
                    <a:t>In 1000</a:t>
                  </a:r>
                  <a:endParaRPr lang="en-ZA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4071352" y="6108728"/>
                      <a:ext cx="21411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ZA" dirty="0" smtClean="0"/>
                        <a:t>Size in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oMath>
                      </a14:m>
                      <a:endParaRPr lang="en-ZA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1352" y="6108728"/>
                      <a:ext cx="2141189" cy="369332"/>
                    </a:xfrm>
                    <a:prstGeom prst="rect">
                      <a:avLst/>
                    </a:prstGeom>
                    <a:blipFill rotWithShape="1">
                      <a:blip r:embed="rId13"/>
                      <a:stretch>
                        <a:fillRect l="-2930" t="-10417" b="-5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/>
                <p:cNvSpPr txBox="1"/>
                <p:nvPr/>
              </p:nvSpPr>
              <p:spPr>
                <a:xfrm>
                  <a:off x="2138082" y="5665693"/>
                  <a:ext cx="510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dirty="0" smtClean="0"/>
                    <a:t>0</a:t>
                  </a:r>
                  <a:endParaRPr lang="en-ZA" dirty="0"/>
                </a:p>
              </p:txBody>
            </p:sp>
          </p:grpSp>
        </p:grpSp>
      </p:grpSp>
      <p:sp>
        <p:nvSpPr>
          <p:cNvPr id="10" name="Arc 9"/>
          <p:cNvSpPr/>
          <p:nvPr/>
        </p:nvSpPr>
        <p:spPr>
          <a:xfrm>
            <a:off x="3025706" y="3045380"/>
            <a:ext cx="4394916" cy="2149045"/>
          </a:xfrm>
          <a:prstGeom prst="arc">
            <a:avLst>
              <a:gd name="adj1" fmla="val 10447925"/>
              <a:gd name="adj2" fmla="val 188921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91160" y="2763535"/>
                <a:ext cx="1844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𝑥</m:t>
                      </m:r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60" y="2763535"/>
                <a:ext cx="1844608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441870" y="3543202"/>
                <a:ext cx="2592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𝑥</m:t>
                      </m:r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ZA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870" y="3543202"/>
                <a:ext cx="259276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/>
          <p:cNvSpPr/>
          <p:nvPr/>
        </p:nvSpPr>
        <p:spPr>
          <a:xfrm>
            <a:off x="3119718" y="2850776"/>
            <a:ext cx="3321423" cy="1438836"/>
          </a:xfrm>
          <a:custGeom>
            <a:avLst/>
            <a:gdLst>
              <a:gd name="connsiteX0" fmla="*/ 0 w 3321423"/>
              <a:gd name="connsiteY0" fmla="*/ 1438836 h 1438836"/>
              <a:gd name="connsiteX1" fmla="*/ 201706 w 3321423"/>
              <a:gd name="connsiteY1" fmla="*/ 820271 h 1438836"/>
              <a:gd name="connsiteX2" fmla="*/ 201706 w 3321423"/>
              <a:gd name="connsiteY2" fmla="*/ 820271 h 1438836"/>
              <a:gd name="connsiteX3" fmla="*/ 753035 w 3321423"/>
              <a:gd name="connsiteY3" fmla="*/ 497542 h 1438836"/>
              <a:gd name="connsiteX4" fmla="*/ 2097741 w 3321423"/>
              <a:gd name="connsiteY4" fmla="*/ 295836 h 1438836"/>
              <a:gd name="connsiteX5" fmla="*/ 3321423 w 3321423"/>
              <a:gd name="connsiteY5" fmla="*/ 0 h 1438836"/>
              <a:gd name="connsiteX6" fmla="*/ 3321423 w 3321423"/>
              <a:gd name="connsiteY6" fmla="*/ 0 h 1438836"/>
              <a:gd name="connsiteX7" fmla="*/ 3321423 w 3321423"/>
              <a:gd name="connsiteY7" fmla="*/ 0 h 1438836"/>
              <a:gd name="connsiteX8" fmla="*/ 3321423 w 3321423"/>
              <a:gd name="connsiteY8" fmla="*/ 0 h 1438836"/>
              <a:gd name="connsiteX9" fmla="*/ 3321423 w 3321423"/>
              <a:gd name="connsiteY9" fmla="*/ 0 h 1438836"/>
              <a:gd name="connsiteX10" fmla="*/ 3321423 w 3321423"/>
              <a:gd name="connsiteY10" fmla="*/ 0 h 14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1423" h="1438836">
                <a:moveTo>
                  <a:pt x="0" y="1438836"/>
                </a:moveTo>
                <a:lnTo>
                  <a:pt x="201706" y="820271"/>
                </a:lnTo>
                <a:lnTo>
                  <a:pt x="201706" y="820271"/>
                </a:lnTo>
                <a:cubicBezTo>
                  <a:pt x="293594" y="766483"/>
                  <a:pt x="437029" y="584948"/>
                  <a:pt x="753035" y="497542"/>
                </a:cubicBezTo>
                <a:cubicBezTo>
                  <a:pt x="1069041" y="410136"/>
                  <a:pt x="1669676" y="378760"/>
                  <a:pt x="2097741" y="295836"/>
                </a:cubicBezTo>
                <a:cubicBezTo>
                  <a:pt x="2525806" y="212912"/>
                  <a:pt x="3321423" y="0"/>
                  <a:pt x="3321423" y="0"/>
                </a:cubicBezTo>
                <a:lnTo>
                  <a:pt x="3321423" y="0"/>
                </a:lnTo>
                <a:lnTo>
                  <a:pt x="3321423" y="0"/>
                </a:lnTo>
                <a:lnTo>
                  <a:pt x="3321423" y="0"/>
                </a:lnTo>
                <a:lnTo>
                  <a:pt x="3321423" y="0"/>
                </a:lnTo>
                <a:lnTo>
                  <a:pt x="3321423" y="0"/>
                </a:lnTo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441870" y="2968710"/>
            <a:ext cx="568530" cy="574492"/>
          </a:xfrm>
          <a:prstGeom prst="straightConnector1">
            <a:avLst/>
          </a:prstGeom>
          <a:ln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6185647" y="3160059"/>
            <a:ext cx="1144004" cy="1109670"/>
          </a:xfrm>
          <a:custGeom>
            <a:avLst/>
            <a:gdLst>
              <a:gd name="connsiteX0" fmla="*/ 0 w 1144004"/>
              <a:gd name="connsiteY0" fmla="*/ 0 h 1109670"/>
              <a:gd name="connsiteX1" fmla="*/ 376518 w 1144004"/>
              <a:gd name="connsiteY1" fmla="*/ 201706 h 1109670"/>
              <a:gd name="connsiteX2" fmla="*/ 376518 w 1144004"/>
              <a:gd name="connsiteY2" fmla="*/ 201706 h 1109670"/>
              <a:gd name="connsiteX3" fmla="*/ 779929 w 1144004"/>
              <a:gd name="connsiteY3" fmla="*/ 578223 h 1109670"/>
              <a:gd name="connsiteX4" fmla="*/ 1102659 w 1144004"/>
              <a:gd name="connsiteY4" fmla="*/ 1048870 h 1109670"/>
              <a:gd name="connsiteX5" fmla="*/ 1129553 w 1144004"/>
              <a:gd name="connsiteY5" fmla="*/ 1089212 h 1109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4004" h="1109670">
                <a:moveTo>
                  <a:pt x="0" y="0"/>
                </a:moveTo>
                <a:lnTo>
                  <a:pt x="376518" y="201706"/>
                </a:lnTo>
                <a:lnTo>
                  <a:pt x="376518" y="201706"/>
                </a:lnTo>
                <a:cubicBezTo>
                  <a:pt x="443753" y="264459"/>
                  <a:pt x="658906" y="437029"/>
                  <a:pt x="779929" y="578223"/>
                </a:cubicBezTo>
                <a:cubicBezTo>
                  <a:pt x="900952" y="719417"/>
                  <a:pt x="1044388" y="963705"/>
                  <a:pt x="1102659" y="1048870"/>
                </a:cubicBezTo>
                <a:cubicBezTo>
                  <a:pt x="1160930" y="1134035"/>
                  <a:pt x="1145241" y="1111623"/>
                  <a:pt x="1129553" y="1089212"/>
                </a:cubicBezTo>
              </a:path>
            </a:pathLst>
          </a:custGeom>
          <a:noFill/>
          <a:ln w="222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7420622" y="3200254"/>
            <a:ext cx="427978" cy="85405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147003" y="5218344"/>
                <a:ext cx="4138633" cy="1777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ZA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Z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ZA" b="0" dirty="0" smtClean="0"/>
              </a:p>
              <a:p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b="0" i="1" smtClean="0">
                        <a:latin typeface="Cambria Math"/>
                      </a:rPr>
                      <m:t>(</m:t>
                    </m:r>
                    <m:r>
                      <a:rPr lang="en-ZA" b="0" i="1" smtClean="0">
                        <a:latin typeface="Cambria Math"/>
                      </a:rPr>
                      <m:t>𝑠𝑖𝑧𝑒</m:t>
                    </m:r>
                    <m:r>
                      <a:rPr lang="en-ZA" b="0" i="1" smtClean="0">
                        <a:latin typeface="Cambria Math"/>
                      </a:rPr>
                      <m:t>)+</m:t>
                    </m:r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i="1">
                            <a:latin typeface="Cambria Math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/>
                          </a:rPr>
                          <m:t>(</m:t>
                        </m:r>
                        <m:r>
                          <a:rPr lang="en-ZA" b="0" i="1" smtClean="0">
                            <a:latin typeface="Cambria Math"/>
                          </a:rPr>
                          <m:t>𝑠𝑖𝑧𝑒</m:t>
                        </m:r>
                        <m:r>
                          <a:rPr lang="en-ZA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ZA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ZA" dirty="0"/>
                  <a:t> </a:t>
                </a:r>
                <a14:m>
                  <m:oMath xmlns:m="http://schemas.openxmlformats.org/officeDocument/2006/math">
                    <m:r>
                      <a:rPr lang="en-ZA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i="1">
                            <a:latin typeface="Cambria Math"/>
                          </a:rPr>
                          <m:t>(</m:t>
                        </m:r>
                        <m:r>
                          <a:rPr lang="en-ZA" i="1">
                            <a:latin typeface="Cambria Math"/>
                          </a:rPr>
                          <m:t>𝑠𝑖𝑧𝑒</m:t>
                        </m:r>
                        <m:r>
                          <a:rPr lang="en-ZA" i="1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ZA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ZA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=</m:t>
                      </m:r>
                      <m:r>
                        <a:rPr lang="en-ZA" b="0" i="1" smtClean="0">
                          <a:latin typeface="Cambria Math"/>
                        </a:rPr>
                        <m:t>𝑠𝑖𝑧𝑒</m:t>
                      </m:r>
                    </m:oMath>
                  </m:oMathPara>
                </a14:m>
                <a:endParaRPr lang="en-ZA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i="1">
                              <a:latin typeface="Cambria Math"/>
                            </a:rPr>
                            <m:t>(</m:t>
                          </m:r>
                          <m:r>
                            <a:rPr lang="en-ZA" i="1">
                              <a:latin typeface="Cambria Math"/>
                            </a:rPr>
                            <m:t>𝑠𝑖𝑧𝑒</m:t>
                          </m:r>
                          <m:r>
                            <a:rPr lang="en-ZA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ZA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ZA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ZA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i="1">
                              <a:latin typeface="Cambria Math"/>
                            </a:rPr>
                            <m:t>(</m:t>
                          </m:r>
                          <m:r>
                            <a:rPr lang="en-ZA" i="1">
                              <a:latin typeface="Cambria Math"/>
                            </a:rPr>
                            <m:t>𝑠𝑖𝑧𝑒</m:t>
                          </m:r>
                          <m:r>
                            <a:rPr lang="en-ZA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ZA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ZA" b="0" dirty="0" smtClean="0"/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03" y="5218344"/>
                <a:ext cx="4138633" cy="17779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7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0" grpId="0"/>
      <p:bldP spid="20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Polynomial regression</a:t>
            </a:r>
            <a:endParaRPr lang="en-Z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407024" y="465268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85802" y="1726457"/>
            <a:ext cx="6155368" cy="3742142"/>
            <a:chOff x="1089212" y="1726457"/>
            <a:chExt cx="7064188" cy="374214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7741024" y="4628028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089212" y="1726457"/>
              <a:ext cx="7064188" cy="3742142"/>
              <a:chOff x="1089212" y="1726457"/>
              <a:chExt cx="7064188" cy="374214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5896401" y="4601885"/>
                <a:ext cx="0" cy="304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1089212" y="1726457"/>
                <a:ext cx="7064188" cy="3742142"/>
                <a:chOff x="228600" y="1752600"/>
                <a:chExt cx="7924800" cy="4725460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393576" y="2541494"/>
                  <a:ext cx="0" cy="3021106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2380129" y="5562600"/>
                  <a:ext cx="5773271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272553" y="48768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232211" y="41148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2252382" y="34290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2229970" y="26670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3538308" y="5365376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572000" y="5423647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714565" y="5441576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1524000" y="4692134"/>
                  <a:ext cx="681317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100</a:t>
                  </a:r>
                  <a:endParaRPr lang="en-ZA" sz="1200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524000" y="3930134"/>
                  <a:ext cx="661146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/>
                    <a:t>2</a:t>
                  </a:r>
                  <a:r>
                    <a:rPr lang="en-ZA" sz="1200" dirty="0" smtClean="0"/>
                    <a:t>00</a:t>
                  </a:r>
                  <a:endParaRPr lang="en-ZA" sz="1200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524000" y="3244334"/>
                  <a:ext cx="6858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/>
                    <a:t>3</a:t>
                  </a:r>
                  <a:r>
                    <a:rPr lang="en-ZA" sz="1200" dirty="0" smtClean="0"/>
                    <a:t>00</a:t>
                  </a:r>
                  <a:endParaRPr lang="en-ZA" sz="12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1524000" y="2482334"/>
                  <a:ext cx="661146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/>
                    <a:t>4</a:t>
                  </a:r>
                  <a:r>
                    <a:rPr lang="en-ZA" sz="1200" dirty="0" smtClean="0"/>
                    <a:t>00</a:t>
                  </a:r>
                  <a:endParaRPr lang="en-ZA" sz="12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237990" y="5728447"/>
                  <a:ext cx="6096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500</a:t>
                  </a:r>
                  <a:endParaRPr lang="en-ZA" sz="12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4261342" y="5728447"/>
                  <a:ext cx="7620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1000</a:t>
                  </a:r>
                  <a:endParaRPr lang="en-ZA" sz="12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308837" y="5746376"/>
                  <a:ext cx="6858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1500</a:t>
                  </a:r>
                  <a:endParaRPr lang="en-ZA" sz="1200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6333565" y="5746376"/>
                  <a:ext cx="7620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2000</a:t>
                  </a:r>
                  <a:endParaRPr lang="en-ZA" sz="12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466224" y="5746376"/>
                  <a:ext cx="685800" cy="34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1200" dirty="0" smtClean="0"/>
                    <a:t>2500</a:t>
                  </a:r>
                  <a:endParaRPr lang="en-ZA" sz="1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2952495" y="4584412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2495" y="4584412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3690352" y="3428998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0352" y="3428998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3276600" y="4067907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76600" y="4067907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684058" y="3028890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84058" y="3028890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4071352" y="3321278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1352" y="3321278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5255048" y="3062190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5048" y="3062190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5641551" y="3257690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1551" y="3257690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5972225" y="3028891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2225" y="3028891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6429070" y="3428999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29070" y="3428999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6820765" y="3550078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0765" y="3550078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3390390" y="3613665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0390" y="3613665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TextBox 53"/>
                <p:cNvSpPr txBox="1"/>
                <p:nvPr/>
              </p:nvSpPr>
              <p:spPr>
                <a:xfrm>
                  <a:off x="914400" y="1752600"/>
                  <a:ext cx="43944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2000" dirty="0" smtClean="0"/>
                    <a:t>Housing price prediction</a:t>
                  </a:r>
                  <a:endParaRPr lang="en-ZA" sz="20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228600" y="3842465"/>
                  <a:ext cx="1295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Price (N$)</a:t>
                  </a:r>
                </a:p>
                <a:p>
                  <a:r>
                    <a:rPr lang="en-ZA" dirty="0" smtClean="0"/>
                    <a:t>In 1000</a:t>
                  </a:r>
                  <a:endParaRPr lang="en-ZA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4071352" y="6108728"/>
                      <a:ext cx="21411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ZA" dirty="0" smtClean="0"/>
                        <a:t>Size in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oMath>
                      </a14:m>
                      <a:endParaRPr lang="en-ZA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1352" y="6108728"/>
                      <a:ext cx="2141189" cy="369332"/>
                    </a:xfrm>
                    <a:prstGeom prst="rect">
                      <a:avLst/>
                    </a:prstGeom>
                    <a:blipFill rotWithShape="1">
                      <a:blip r:embed="rId13"/>
                      <a:stretch>
                        <a:fillRect l="-2930" t="-10417" b="-5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/>
                <p:cNvSpPr txBox="1"/>
                <p:nvPr/>
              </p:nvSpPr>
              <p:spPr>
                <a:xfrm>
                  <a:off x="2138082" y="5665693"/>
                  <a:ext cx="510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dirty="0" smtClean="0"/>
                    <a:t>0</a:t>
                  </a:r>
                  <a:endParaRPr lang="en-ZA" dirty="0"/>
                </a:p>
              </p:txBody>
            </p:sp>
          </p:grpSp>
        </p:grpSp>
      </p:grpSp>
      <p:sp>
        <p:nvSpPr>
          <p:cNvPr id="10" name="Arc 9"/>
          <p:cNvSpPr/>
          <p:nvPr/>
        </p:nvSpPr>
        <p:spPr>
          <a:xfrm>
            <a:off x="3025706" y="3045380"/>
            <a:ext cx="4394916" cy="2149045"/>
          </a:xfrm>
          <a:prstGeom prst="arc">
            <a:avLst>
              <a:gd name="adj1" fmla="val 10447925"/>
              <a:gd name="adj2" fmla="val 1889217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91160" y="2763535"/>
                <a:ext cx="1844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𝑥</m:t>
                      </m:r>
                      <m:r>
                        <a:rPr lang="en-Z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ZA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60" y="2763535"/>
                <a:ext cx="1844608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26"/>
          <p:cNvSpPr/>
          <p:nvPr/>
        </p:nvSpPr>
        <p:spPr>
          <a:xfrm>
            <a:off x="6185647" y="3160059"/>
            <a:ext cx="1144004" cy="1109670"/>
          </a:xfrm>
          <a:custGeom>
            <a:avLst/>
            <a:gdLst>
              <a:gd name="connsiteX0" fmla="*/ 0 w 1144004"/>
              <a:gd name="connsiteY0" fmla="*/ 0 h 1109670"/>
              <a:gd name="connsiteX1" fmla="*/ 376518 w 1144004"/>
              <a:gd name="connsiteY1" fmla="*/ 201706 h 1109670"/>
              <a:gd name="connsiteX2" fmla="*/ 376518 w 1144004"/>
              <a:gd name="connsiteY2" fmla="*/ 201706 h 1109670"/>
              <a:gd name="connsiteX3" fmla="*/ 779929 w 1144004"/>
              <a:gd name="connsiteY3" fmla="*/ 578223 h 1109670"/>
              <a:gd name="connsiteX4" fmla="*/ 1102659 w 1144004"/>
              <a:gd name="connsiteY4" fmla="*/ 1048870 h 1109670"/>
              <a:gd name="connsiteX5" fmla="*/ 1129553 w 1144004"/>
              <a:gd name="connsiteY5" fmla="*/ 1089212 h 1109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4004" h="1109670">
                <a:moveTo>
                  <a:pt x="0" y="0"/>
                </a:moveTo>
                <a:lnTo>
                  <a:pt x="376518" y="201706"/>
                </a:lnTo>
                <a:lnTo>
                  <a:pt x="376518" y="201706"/>
                </a:lnTo>
                <a:cubicBezTo>
                  <a:pt x="443753" y="264459"/>
                  <a:pt x="658906" y="437029"/>
                  <a:pt x="779929" y="578223"/>
                </a:cubicBezTo>
                <a:cubicBezTo>
                  <a:pt x="900952" y="719417"/>
                  <a:pt x="1044388" y="963705"/>
                  <a:pt x="1102659" y="1048870"/>
                </a:cubicBezTo>
                <a:cubicBezTo>
                  <a:pt x="1160930" y="1134035"/>
                  <a:pt x="1145241" y="1111623"/>
                  <a:pt x="1129553" y="1089212"/>
                </a:cubicBezTo>
              </a:path>
            </a:pathLst>
          </a:custGeom>
          <a:noFill/>
          <a:ln w="222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7420622" y="3200254"/>
            <a:ext cx="427978" cy="85405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48219" y="5680009"/>
                <a:ext cx="3920560" cy="952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ZA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Z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/>
                        </a:rPr>
                        <m:t>(</m:t>
                      </m:r>
                      <m:r>
                        <a:rPr lang="en-ZA" b="0" i="1" smtClean="0">
                          <a:latin typeface="Cambria Math"/>
                        </a:rPr>
                        <m:t>𝑠𝑖𝑧𝑒</m:t>
                      </m:r>
                      <m:r>
                        <a:rPr lang="en-ZA" b="0" i="1" smtClean="0">
                          <a:latin typeface="Cambria Math"/>
                        </a:rPr>
                        <m:t>)+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i="1">
                              <a:latin typeface="Cambria Math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ZA" b="0" i="1" smtClean="0">
                              <a:latin typeface="Cambria Math"/>
                            </a:rPr>
                            <m:t>𝑠𝑖𝑧𝑒</m:t>
                          </m:r>
                        </m:e>
                      </m:rad>
                    </m:oMath>
                  </m:oMathPara>
                </a14:m>
                <a:endParaRPr lang="en-ZA" b="0" dirty="0" smtClean="0"/>
              </a:p>
              <a:p>
                <a:endParaRPr lang="en-ZA" b="0" dirty="0" smtClean="0"/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19" y="5680009"/>
                <a:ext cx="3920560" cy="952248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48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Normal equation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ZA" dirty="0" smtClean="0"/>
                  <a:t>Gradient descent</a:t>
                </a:r>
              </a:p>
              <a:p>
                <a:endParaRPr lang="en-ZA" dirty="0"/>
              </a:p>
              <a:p>
                <a:endParaRPr lang="en-ZA" dirty="0" smtClean="0"/>
              </a:p>
              <a:p>
                <a:endParaRPr lang="en-ZA" dirty="0"/>
              </a:p>
              <a:p>
                <a:endParaRPr lang="en-ZA" dirty="0" smtClean="0"/>
              </a:p>
              <a:p>
                <a:endParaRPr lang="en-ZA" dirty="0"/>
              </a:p>
              <a:p>
                <a:endParaRPr lang="en-ZA" dirty="0" smtClean="0"/>
              </a:p>
              <a:p>
                <a:r>
                  <a:rPr lang="en-ZA" dirty="0" smtClean="0"/>
                  <a:t>Method to solve for</a:t>
                </a:r>
                <a14:m>
                  <m:oMath xmlns:m="http://schemas.openxmlformats.org/officeDocument/2006/math">
                    <m:r>
                      <a:rPr lang="en-ZA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ZA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ZA" dirty="0" smtClean="0"/>
                  <a:t>analytically</a:t>
                </a:r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96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743200" y="2514600"/>
            <a:ext cx="0" cy="297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362200" y="4953000"/>
            <a:ext cx="42672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227294" y="2702859"/>
            <a:ext cx="2554941" cy="2043956"/>
          </a:xfrm>
          <a:custGeom>
            <a:avLst/>
            <a:gdLst>
              <a:gd name="connsiteX0" fmla="*/ 0 w 2554941"/>
              <a:gd name="connsiteY0" fmla="*/ 0 h 2043956"/>
              <a:gd name="connsiteX1" fmla="*/ 1237130 w 2554941"/>
              <a:gd name="connsiteY1" fmla="*/ 2043953 h 2043956"/>
              <a:gd name="connsiteX2" fmla="*/ 2554941 w 2554941"/>
              <a:gd name="connsiteY2" fmla="*/ 13447 h 204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4941" h="2043956">
                <a:moveTo>
                  <a:pt x="0" y="0"/>
                </a:moveTo>
                <a:cubicBezTo>
                  <a:pt x="405653" y="1020856"/>
                  <a:pt x="811307" y="2041712"/>
                  <a:pt x="1237130" y="2043953"/>
                </a:cubicBezTo>
                <a:cubicBezTo>
                  <a:pt x="1662953" y="2046194"/>
                  <a:pt x="2108947" y="1029820"/>
                  <a:pt x="2554941" y="13447"/>
                </a:cubicBezTo>
              </a:path>
            </a:pathLst>
          </a:cu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70245" y="2702859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/>
                        </a:rPr>
                        <m:t>𝐽</m:t>
                      </m:r>
                      <m:r>
                        <a:rPr lang="en-ZA" b="0" i="1" smtClean="0">
                          <a:latin typeface="Cambria Math"/>
                        </a:rPr>
                        <m:t>(</m:t>
                      </m:r>
                      <m:r>
                        <a:rPr lang="en-ZA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ZA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245" y="2702859"/>
                <a:ext cx="659155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1870" y="5117068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870" y="5117068"/>
                <a:ext cx="37414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3227294" y="2762909"/>
            <a:ext cx="125506" cy="3182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2800" y="3081156"/>
            <a:ext cx="152400" cy="3478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05200" y="342900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657600" y="3733800"/>
            <a:ext cx="1143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771900" y="4038600"/>
            <a:ext cx="190500" cy="3272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8" idx="1"/>
          </p:cNvCxnSpPr>
          <p:nvPr/>
        </p:nvCxnSpPr>
        <p:spPr>
          <a:xfrm flipV="1">
            <a:off x="4301870" y="4746812"/>
            <a:ext cx="162554" cy="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962400" y="4365815"/>
            <a:ext cx="152400" cy="282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114800" y="4572000"/>
            <a:ext cx="187070" cy="174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lowchart: Connector 48"/>
          <p:cNvSpPr/>
          <p:nvPr/>
        </p:nvSpPr>
        <p:spPr>
          <a:xfrm flipH="1" flipV="1">
            <a:off x="4392918" y="4688543"/>
            <a:ext cx="188728" cy="98614"/>
          </a:xfrm>
          <a:prstGeom prst="flowChartConnector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164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examples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ZA" sz="2000" dirty="0" smtClean="0"/>
                  <a:t>m=4</a:t>
                </a:r>
              </a:p>
              <a:p>
                <a:endParaRPr lang="en-ZA" sz="2000" dirty="0"/>
              </a:p>
              <a:p>
                <a:endParaRPr lang="en-ZA" sz="2000" dirty="0" smtClean="0"/>
              </a:p>
              <a:p>
                <a:endParaRPr lang="en-ZA" sz="2000" dirty="0"/>
              </a:p>
              <a:p>
                <a:endParaRPr lang="en-ZA" sz="2000" dirty="0" smtClean="0"/>
              </a:p>
              <a:p>
                <a:endParaRPr lang="en-ZA" sz="2000" dirty="0"/>
              </a:p>
              <a:p>
                <a:endParaRPr lang="en-ZA" sz="2000" dirty="0" smtClean="0"/>
              </a:p>
              <a:p>
                <a:endParaRPr lang="en-ZA" sz="2000" dirty="0"/>
              </a:p>
              <a:p>
                <a:endParaRPr lang="en-ZA" sz="2000" b="0" i="1" dirty="0" smtClean="0">
                  <a:latin typeface="Cambria Math"/>
                </a:endParaRPr>
              </a:p>
              <a:p>
                <a:endParaRPr lang="en-ZA" sz="2000" i="1" dirty="0">
                  <a:latin typeface="Cambria Math"/>
                </a:endParaRPr>
              </a:p>
              <a:p>
                <a:endParaRPr lang="en-ZA" sz="2000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ZA" sz="2000" b="0" i="1" smtClean="0">
                        <a:latin typeface="Cambria Math"/>
                      </a:rPr>
                      <m:t>𝑋</m:t>
                    </m:r>
                    <m:r>
                      <a:rPr lang="en-ZA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0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ZA" sz="2000" b="0" i="1" smtClean="0">
                                  <a:latin typeface="Cambria Math"/>
                                </a:rPr>
                                <m:t>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Z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ZA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ZA" sz="2000" b="0" i="1" smtClean="0">
                                        <a:latin typeface="Cambria Math"/>
                                      </a:rPr>
                                      <m:t>104</m:t>
                                    </m:r>
                                  </m:e>
                                  <m:e>
                                    <m:r>
                                      <a:rPr lang="en-ZA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Z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ZA" sz="20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ZA" sz="2000" b="0" i="1" smtClean="0">
                                        <a:latin typeface="Cambria Math"/>
                                      </a:rPr>
                                      <m:t>  1</m:t>
                                    </m:r>
                                  </m:e>
                                  <m:e>
                                    <m:r>
                                      <a:rPr lang="en-ZA" sz="2000" b="0" i="1" smtClean="0">
                                        <a:latin typeface="Cambria Math"/>
                                      </a:rPr>
                                      <m:t>15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ZA" sz="2000" b="0" i="1" smtClean="0">
                                  <a:latin typeface="Cambria Math"/>
                                </a:rPr>
                                <m:t>1   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Z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ZA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ZA" sz="2000" b="0" i="1" smtClean="0">
                                        <a:latin typeface="Cambria Math"/>
                                      </a:rPr>
                                      <m:t>416</m:t>
                                    </m:r>
                                  </m:e>
                                  <m:e>
                                    <m:r>
                                      <a:rPr lang="en-ZA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Z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ZA" sz="20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ZA" sz="2000" b="0" i="1" smtClean="0">
                                        <a:latin typeface="Cambria Math"/>
                                      </a:rPr>
                                      <m:t>   2</m:t>
                                    </m:r>
                                  </m:e>
                                  <m:e>
                                    <m:r>
                                      <a:rPr lang="en-ZA" sz="2000" b="0" i="1" smtClean="0">
                                        <a:latin typeface="Cambria Math"/>
                                      </a:rPr>
                                      <m:t>40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Z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ZA" sz="2000" b="0" i="1" smtClean="0">
                                      <a:latin typeface="Cambria Math"/>
                                    </a:rPr>
                                    <m:t>1   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ZA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ZA" sz="20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534</m:t>
                                        </m:r>
                                      </m:e>
                                      <m:e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ZA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ZA" sz="2000" b="0" i="1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  2</m:t>
                                        </m:r>
                                      </m:e>
                                      <m:e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30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ZA" sz="2000" b="0" i="1" smtClean="0">
                                      <a:latin typeface="Cambria Math"/>
                                    </a:rPr>
                                    <m:t>1   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ZA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ZA" sz="2000" b="0" i="1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 852</m:t>
                                        </m:r>
                                      </m:e>
                                      <m:e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</m:m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ZA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ZA" sz="2000" b="0" i="1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  1</m:t>
                                        </m:r>
                                      </m:e>
                                      <m:e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36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ZA" sz="2000" dirty="0" smtClean="0"/>
                  <a:t>                                                            Y=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brk m:alnAt="7"/>
                              </m:rPr>
                              <a:rPr lang="en-ZA" sz="2000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ZA" sz="2000" b="0" i="1" smtClean="0">
                                <a:latin typeface="Cambria Math"/>
                              </a:rPr>
                              <m:t>60</m:t>
                            </m:r>
                          </m:e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232</m:t>
                            </m:r>
                          </m:e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315</m:t>
                            </m:r>
                          </m:e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178</m:t>
                            </m:r>
                          </m:e>
                        </m:eqArr>
                      </m:e>
                    </m:d>
                  </m:oMath>
                </a14:m>
                <a:endParaRPr lang="en-ZA" sz="2000" dirty="0" smtClean="0"/>
              </a:p>
              <a:p>
                <a14:m>
                  <m:oMath xmlns:m="http://schemas.openxmlformats.org/officeDocument/2006/math">
                    <m:r>
                      <a:rPr lang="en-ZA" sz="20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ZA" sz="20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ZA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ZA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ZA" sz="2000" b="0" i="1" smtClean="0"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ZA" sz="2000" b="0" i="1" smtClean="0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ZA" sz="2000" b="0" i="1" smtClean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ZA" sz="20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ZA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ZA" sz="2000" dirty="0" smtClean="0"/>
                  <a:t>y</a:t>
                </a:r>
              </a:p>
              <a:p>
                <a:endParaRPr lang="en-ZA" sz="2000" dirty="0"/>
              </a:p>
              <a:p>
                <a:endParaRPr lang="en-ZA" sz="2000" dirty="0" smtClean="0"/>
              </a:p>
              <a:p>
                <a:endParaRPr lang="en-ZA" sz="2000" dirty="0"/>
              </a:p>
              <a:p>
                <a:endParaRPr lang="en-ZA" sz="2000" dirty="0" smtClean="0"/>
              </a:p>
              <a:p>
                <a:endParaRPr lang="en-ZA" sz="2000" dirty="0"/>
              </a:p>
              <a:p>
                <a:endParaRPr lang="en-ZA" sz="2000" dirty="0" smtClean="0"/>
              </a:p>
              <a:p>
                <a:endParaRPr lang="en-ZA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519" t="-1212" b="-206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9997132"/>
                  </p:ext>
                </p:extLst>
              </p:nvPr>
            </p:nvGraphicFramePr>
            <p:xfrm>
              <a:off x="573741" y="2133600"/>
              <a:ext cx="8077200" cy="2310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6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46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46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46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46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462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Size(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ZA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1200" b="1" i="1" smtClean="0">
                                      <a:latin typeface="Cambria Math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ZA" sz="12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ZA" sz="1200" dirty="0" smtClean="0"/>
                            <a:t>)</a:t>
                          </a:r>
                        </a:p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Number of bedrooms</a:t>
                          </a:r>
                        </a:p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Number of floors</a:t>
                          </a:r>
                        </a:p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Age</a:t>
                          </a:r>
                          <a:r>
                            <a:rPr lang="en-ZA" sz="1200" baseline="0" dirty="0" smtClean="0"/>
                            <a:t> of home</a:t>
                          </a:r>
                        </a:p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:endParaRPr lang="en-ZA" sz="1200" i="1" dirty="0" smtClean="0">
                            <a:latin typeface="Cambria Math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ZA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ZA" sz="12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Price(1000N$)</a:t>
                          </a:r>
                        </a:p>
                        <a:p>
                          <a:pPr algn="ctr"/>
                          <a:endParaRPr lang="en-ZA" sz="1200" dirty="0" smtClean="0"/>
                        </a:p>
                        <a:p>
                          <a:pPr algn="ctr"/>
                          <a:endParaRPr lang="en-ZA" sz="1200" b="1" i="1" dirty="0" smtClean="0">
                            <a:latin typeface="Cambria Math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ZA" sz="1200" b="1" i="1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ZA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2104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5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15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460</a:t>
                          </a:r>
                          <a:endParaRPr lang="en-ZA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1416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40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232</a:t>
                          </a:r>
                          <a:endParaRPr lang="en-ZA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1534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30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852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36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9997132"/>
                  </p:ext>
                </p:extLst>
              </p:nvPr>
            </p:nvGraphicFramePr>
            <p:xfrm>
              <a:off x="573741" y="2133600"/>
              <a:ext cx="8077200" cy="2310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6200"/>
                    <a:gridCol w="1346200"/>
                    <a:gridCol w="1346200"/>
                    <a:gridCol w="1346200"/>
                    <a:gridCol w="1346200"/>
                    <a:gridCol w="1346200"/>
                  </a:tblGrid>
                  <a:tr h="827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r="-500000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r="-400000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r="-300000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1364" r="-201364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9548" r="-100452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99548" r="-452" b="-179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2104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5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15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460</a:t>
                          </a:r>
                          <a:endParaRPr lang="en-ZA" sz="12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1416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40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232</a:t>
                          </a:r>
                          <a:endParaRPr lang="en-ZA" sz="12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1534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30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315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852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2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36</a:t>
                          </a:r>
                          <a:endParaRPr lang="en-Z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sz="1200" dirty="0" smtClean="0"/>
                            <a:t>178</a:t>
                          </a: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7848600" y="4444048"/>
            <a:ext cx="0" cy="28035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Callout 6"/>
          <p:cNvSpPr/>
          <p:nvPr/>
        </p:nvSpPr>
        <p:spPr>
          <a:xfrm>
            <a:off x="381000" y="2662108"/>
            <a:ext cx="6934200" cy="2062292"/>
          </a:xfrm>
          <a:prstGeom prst="wedgeEllipseCallou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58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classification</a:t>
            </a:r>
            <a:endParaRPr lang="en-ZA" dirty="0"/>
          </a:p>
        </p:txBody>
      </p:sp>
      <p:sp>
        <p:nvSpPr>
          <p:cNvPr id="4" name="Rounded Rectangle 3"/>
          <p:cNvSpPr/>
          <p:nvPr/>
        </p:nvSpPr>
        <p:spPr>
          <a:xfrm>
            <a:off x="1143000" y="1981200"/>
            <a:ext cx="1905000" cy="1295400"/>
          </a:xfrm>
          <a:prstGeom prst="roundRect">
            <a:avLst/>
          </a:prstGeom>
          <a:gradFill>
            <a:gsLst>
              <a:gs pos="100000">
                <a:srgbClr val="00B0F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Models</a:t>
            </a:r>
            <a:endParaRPr lang="en-ZA" dirty="0"/>
          </a:p>
        </p:txBody>
      </p:sp>
      <p:sp>
        <p:nvSpPr>
          <p:cNvPr id="5" name="Rounded Rectangle 4"/>
          <p:cNvSpPr/>
          <p:nvPr/>
        </p:nvSpPr>
        <p:spPr>
          <a:xfrm>
            <a:off x="1143000" y="5181600"/>
            <a:ext cx="1905000" cy="1295400"/>
          </a:xfrm>
          <a:prstGeom prst="roundRect">
            <a:avLst/>
          </a:prstGeom>
          <a:gradFill>
            <a:gsLst>
              <a:gs pos="100000">
                <a:schemeClr val="accent2">
                  <a:lumMod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Concepts</a:t>
            </a:r>
            <a:endParaRPr lang="en-ZA" dirty="0"/>
          </a:p>
        </p:txBody>
      </p:sp>
      <p:sp>
        <p:nvSpPr>
          <p:cNvPr id="6" name="Rounded Rectangle 5"/>
          <p:cNvSpPr/>
          <p:nvPr/>
        </p:nvSpPr>
        <p:spPr>
          <a:xfrm>
            <a:off x="1143000" y="3581400"/>
            <a:ext cx="1905000" cy="1295400"/>
          </a:xfrm>
          <a:prstGeom prst="roundRect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Algorithms</a:t>
            </a:r>
            <a:endParaRPr lang="en-ZA" dirty="0"/>
          </a:p>
        </p:txBody>
      </p:sp>
      <p:sp>
        <p:nvSpPr>
          <p:cNvPr id="8" name="Flowchart: Delay 7"/>
          <p:cNvSpPr/>
          <p:nvPr/>
        </p:nvSpPr>
        <p:spPr>
          <a:xfrm>
            <a:off x="3056964" y="2151530"/>
            <a:ext cx="4715436" cy="990600"/>
          </a:xfrm>
          <a:prstGeom prst="flowChartDelay">
            <a:avLst/>
          </a:prstGeom>
          <a:gradFill>
            <a:gsLst>
              <a:gs pos="100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Linear Classifiers (</a:t>
            </a:r>
            <a:r>
              <a:rPr lang="en-ZA" dirty="0"/>
              <a:t>L</a:t>
            </a:r>
            <a:r>
              <a:rPr lang="en-ZA" dirty="0" smtClean="0"/>
              <a:t>ogistic Regression)</a:t>
            </a:r>
          </a:p>
        </p:txBody>
      </p:sp>
      <p:sp>
        <p:nvSpPr>
          <p:cNvPr id="9" name="Flowchart: Delay 8"/>
          <p:cNvSpPr/>
          <p:nvPr/>
        </p:nvSpPr>
        <p:spPr>
          <a:xfrm>
            <a:off x="3048000" y="3733800"/>
            <a:ext cx="4715436" cy="990600"/>
          </a:xfrm>
          <a:prstGeom prst="flowChartDelay">
            <a:avLst/>
          </a:prstGeom>
          <a:gradFill>
            <a:gsLst>
              <a:gs pos="100000">
                <a:schemeClr val="accent3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Gradient descent (stochastic gradient)</a:t>
            </a:r>
          </a:p>
        </p:txBody>
      </p:sp>
      <p:sp>
        <p:nvSpPr>
          <p:cNvPr id="10" name="Flowchart: Delay 9"/>
          <p:cNvSpPr/>
          <p:nvPr/>
        </p:nvSpPr>
        <p:spPr>
          <a:xfrm>
            <a:off x="3070411" y="5334000"/>
            <a:ext cx="4715436" cy="990600"/>
          </a:xfrm>
          <a:prstGeom prst="flowChartDelay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30234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Classification </a:t>
                </a:r>
              </a:p>
              <a:p>
                <a:pPr lvl="1"/>
                <a:r>
                  <a:rPr lang="en-US" dirty="0" smtClean="0"/>
                  <a:t>Email: spam or not spam?</a:t>
                </a:r>
              </a:p>
              <a:p>
                <a:pPr lvl="1"/>
                <a:r>
                  <a:rPr lang="en-US" dirty="0" smtClean="0"/>
                  <a:t>Online transaction: fraudulent or not?</a:t>
                </a:r>
              </a:p>
              <a:p>
                <a:pPr lvl="1"/>
                <a:r>
                  <a:rPr lang="en-US" dirty="0" smtClean="0"/>
                  <a:t>Tumor: malign or benign?</a:t>
                </a:r>
              </a:p>
              <a:p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𝑦</m:t>
                    </m:r>
                    <m:r>
                      <a:rPr lang="en-ZA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ZA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ZA" b="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ZA" b="0" dirty="0" smtClean="0"/>
                  <a:t> : negative class (e.g., benign </a:t>
                </a:r>
                <a:r>
                  <a:rPr lang="en-ZA" b="0" dirty="0" err="1" smtClean="0"/>
                  <a:t>tumor</a:t>
                </a:r>
                <a:r>
                  <a:rPr lang="en-ZA" b="0" dirty="0" smtClean="0"/>
                  <a:t>)</a:t>
                </a:r>
              </a:p>
              <a:p>
                <a:pPr lvl="1"/>
                <a:r>
                  <a:rPr lang="en-US" dirty="0" smtClean="0"/>
                  <a:t>1: positive class (e.g. malignant tumor)</a:t>
                </a:r>
              </a:p>
              <a:p>
                <a:pPr marL="285750"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Can be generalized for multiple class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ZA" b="0" i="1" smtClean="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ZA" i="1">
                        <a:latin typeface="Cambria Math"/>
                      </a:rPr>
                      <m:t>𝑦</m:t>
                    </m:r>
                    <m:r>
                      <a:rPr lang="en-ZA" i="1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Z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0,1</m:t>
                        </m:r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, 2, 3, 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96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31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Machine learning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type of learning algorithms</a:t>
            </a:r>
          </a:p>
          <a:p>
            <a:pPr lvl="1"/>
            <a:r>
              <a:rPr lang="en-US" dirty="0" smtClean="0"/>
              <a:t>Supervised learning: teach a computer how to do something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Unsupervised learning; computer learns by itself how do something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Others: reinforcement learning, recommender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6517" y="1600200"/>
                <a:ext cx="8229600" cy="5181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dirty="0" smtClean="0"/>
                  <a:t>Why not use linear regression?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Threshold classifier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/>
                  <a:t> at 0.5 </a:t>
                </a:r>
              </a:p>
              <a:p>
                <a:pPr marL="1244600">
                  <a:buFontTx/>
                  <a:buChar char="−"/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ZA" sz="2400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0.5</m:t>
                    </m:r>
                  </m:oMath>
                </a14:m>
                <a:r>
                  <a:rPr lang="en-US" sz="2400" dirty="0" smtClean="0"/>
                  <a:t> , predict “y=1”</a:t>
                </a:r>
              </a:p>
              <a:p>
                <a:pPr marL="1244600">
                  <a:buFontTx/>
                  <a:buChar char="−"/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ZA" sz="2400" b="0" i="1" smtClean="0">
                        <a:latin typeface="Cambria Math"/>
                      </a:rPr>
                      <m:t>&lt;0.5</m:t>
                    </m:r>
                  </m:oMath>
                </a14:m>
                <a:r>
                  <a:rPr lang="en-US" sz="2400" dirty="0" smtClean="0"/>
                  <a:t>, predict “y=0”</a:t>
                </a:r>
              </a:p>
              <a:p>
                <a:pPr lvl="1"/>
                <a:endParaRPr lang="en-US" sz="2400" dirty="0" smtClean="0"/>
              </a:p>
              <a:p>
                <a:pPr lvl="1"/>
                <a:endParaRPr lang="en-US" sz="2400" dirty="0" smtClean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7" y="1600200"/>
                <a:ext cx="8229600" cy="5181600"/>
              </a:xfrm>
              <a:blipFill rotWithShape="1">
                <a:blip r:embed="rId2"/>
                <a:stretch>
                  <a:fillRect l="-889" t="-2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3794594" y="2438400"/>
            <a:ext cx="0" cy="24451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682847" y="4883553"/>
            <a:ext cx="3855297" cy="10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ultiply 7"/>
          <p:cNvSpPr/>
          <p:nvPr/>
        </p:nvSpPr>
        <p:spPr>
          <a:xfrm>
            <a:off x="4119978" y="4708899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Multiply 8"/>
          <p:cNvSpPr/>
          <p:nvPr/>
        </p:nvSpPr>
        <p:spPr>
          <a:xfrm>
            <a:off x="5414936" y="4708899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Multiply 9"/>
          <p:cNvSpPr/>
          <p:nvPr/>
        </p:nvSpPr>
        <p:spPr>
          <a:xfrm>
            <a:off x="4573542" y="4719173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Multiply 10"/>
          <p:cNvSpPr/>
          <p:nvPr/>
        </p:nvSpPr>
        <p:spPr>
          <a:xfrm>
            <a:off x="4974519" y="4708899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Multiply 11"/>
          <p:cNvSpPr/>
          <p:nvPr/>
        </p:nvSpPr>
        <p:spPr>
          <a:xfrm>
            <a:off x="7147026" y="3034277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Multiply 12"/>
          <p:cNvSpPr/>
          <p:nvPr/>
        </p:nvSpPr>
        <p:spPr>
          <a:xfrm>
            <a:off x="6700035" y="3030853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Multiply 13"/>
          <p:cNvSpPr/>
          <p:nvPr/>
        </p:nvSpPr>
        <p:spPr>
          <a:xfrm>
            <a:off x="6308918" y="3030853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Multiply 14"/>
          <p:cNvSpPr/>
          <p:nvPr/>
        </p:nvSpPr>
        <p:spPr>
          <a:xfrm>
            <a:off x="5806054" y="3020579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TextBox 15"/>
          <p:cNvSpPr txBox="1"/>
          <p:nvPr/>
        </p:nvSpPr>
        <p:spPr>
          <a:xfrm>
            <a:off x="2782291" y="4719173"/>
            <a:ext cx="101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 smtClean="0"/>
              <a:t>  No      0</a:t>
            </a:r>
            <a:endParaRPr lang="en-ZA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782291" y="3017155"/>
            <a:ext cx="1012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 smtClean="0"/>
              <a:t>  yes     1</a:t>
            </a:r>
            <a:endParaRPr lang="en-ZA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133600" y="377741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  Malignant?</a:t>
            </a:r>
            <a:endParaRPr lang="en-ZA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974519" y="5120740"/>
            <a:ext cx="1902998" cy="28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b="1" dirty="0" err="1" smtClean="0"/>
              <a:t>Tumor</a:t>
            </a:r>
            <a:r>
              <a:rPr lang="en-ZA" b="1" dirty="0" smtClean="0"/>
              <a:t> size</a:t>
            </a:r>
            <a:endParaRPr lang="en-Z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387798" y="2447499"/>
                <a:ext cx="1689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ZA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ZA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ZA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98" y="2447499"/>
                <a:ext cx="168940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 flipV="1">
            <a:off x="3794593" y="2816831"/>
            <a:ext cx="3352433" cy="258608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794593" y="3962400"/>
            <a:ext cx="1843838" cy="0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624463" y="2895600"/>
            <a:ext cx="13968" cy="2225140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24200" y="3777412"/>
            <a:ext cx="55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0.5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5222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Logistic regression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ZA" dirty="0" smtClean="0"/>
              </a:p>
              <a:p>
                <a:endParaRPr lang="en-ZA" dirty="0"/>
              </a:p>
              <a:p>
                <a:endParaRPr lang="en-ZA" dirty="0" smtClean="0"/>
              </a:p>
              <a:p>
                <a:endParaRPr lang="en-ZA" dirty="0"/>
              </a:p>
              <a:p>
                <a:endParaRPr lang="en-ZA" dirty="0" smtClean="0"/>
              </a:p>
              <a:p>
                <a:endParaRPr lang="en-ZA" dirty="0"/>
              </a:p>
              <a:p>
                <a:endParaRPr lang="en-ZA" dirty="0" smtClean="0"/>
              </a:p>
              <a:p>
                <a:endParaRPr lang="en-ZA" sz="2600" dirty="0" smtClean="0"/>
              </a:p>
              <a:p>
                <a:endParaRPr lang="en-ZA" sz="2600" dirty="0"/>
              </a:p>
              <a:p>
                <a:r>
                  <a:rPr lang="en-ZA" sz="2600" dirty="0" smtClean="0"/>
                  <a:t>Classification: y = 0 or y=1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6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sz="26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600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ZA" sz="2600" b="0" i="1" smtClean="0">
                        <a:latin typeface="Cambria Math"/>
                      </a:rPr>
                      <m:t> </m:t>
                    </m:r>
                    <m:r>
                      <a:rPr lang="en-ZA" sz="2600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ZA" sz="2600" dirty="0" smtClean="0"/>
                  <a:t>an be &gt; 1 or &lt; 0</a:t>
                </a:r>
              </a:p>
              <a:p>
                <a:r>
                  <a:rPr lang="en-ZA" sz="2600" dirty="0" smtClean="0"/>
                  <a:t>Logistic regression </a:t>
                </a:r>
                <a14:m>
                  <m:oMath xmlns:m="http://schemas.openxmlformats.org/officeDocument/2006/math">
                    <m:r>
                      <a:rPr lang="en-ZA" sz="2600" b="0" i="1" smtClean="0">
                        <a:latin typeface="Cambria Math"/>
                      </a:rPr>
                      <m:t>0</m:t>
                    </m:r>
                    <m:r>
                      <a:rPr lang="en-ZA" sz="2600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ZA" sz="2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600" b="0" i="1" smtClean="0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6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6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600" b="0" i="1" smtClean="0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ZA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  <a:blipFill rotWithShape="1">
                <a:blip r:embed="rId2"/>
                <a:stretch>
                  <a:fillRect l="-963" b="-119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3794594" y="2438400"/>
            <a:ext cx="0" cy="24451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ultiply 4"/>
          <p:cNvSpPr/>
          <p:nvPr/>
        </p:nvSpPr>
        <p:spPr>
          <a:xfrm>
            <a:off x="4119978" y="4708899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Multiply 5"/>
          <p:cNvSpPr/>
          <p:nvPr/>
        </p:nvSpPr>
        <p:spPr>
          <a:xfrm>
            <a:off x="5526684" y="4708899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Multiply 6"/>
          <p:cNvSpPr/>
          <p:nvPr/>
        </p:nvSpPr>
        <p:spPr>
          <a:xfrm>
            <a:off x="4573542" y="4719173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Multiply 7"/>
          <p:cNvSpPr/>
          <p:nvPr/>
        </p:nvSpPr>
        <p:spPr>
          <a:xfrm>
            <a:off x="5079693" y="4708899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Multiply 8"/>
          <p:cNvSpPr/>
          <p:nvPr/>
        </p:nvSpPr>
        <p:spPr>
          <a:xfrm>
            <a:off x="7147026" y="3034277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Multiply 9"/>
          <p:cNvSpPr/>
          <p:nvPr/>
        </p:nvSpPr>
        <p:spPr>
          <a:xfrm>
            <a:off x="6700035" y="3030853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Multiply 10"/>
          <p:cNvSpPr/>
          <p:nvPr/>
        </p:nvSpPr>
        <p:spPr>
          <a:xfrm>
            <a:off x="6308918" y="3030853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Multiply 11"/>
          <p:cNvSpPr/>
          <p:nvPr/>
        </p:nvSpPr>
        <p:spPr>
          <a:xfrm>
            <a:off x="5806054" y="3020579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/>
          <p:cNvSpPr txBox="1"/>
          <p:nvPr/>
        </p:nvSpPr>
        <p:spPr>
          <a:xfrm>
            <a:off x="2782291" y="4719173"/>
            <a:ext cx="101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 smtClean="0"/>
              <a:t>  No      0</a:t>
            </a:r>
            <a:endParaRPr lang="en-ZA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82291" y="3017155"/>
            <a:ext cx="1012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 smtClean="0"/>
              <a:t>  yes     1</a:t>
            </a:r>
            <a:endParaRPr lang="en-ZA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133600" y="377741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  Malignant?</a:t>
            </a:r>
            <a:endParaRPr lang="en-Z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87798" y="2447499"/>
                <a:ext cx="1689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ZA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ZA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ZA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ZA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98" y="2447499"/>
                <a:ext cx="168940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3657600" y="3034277"/>
            <a:ext cx="5029200" cy="222352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57600" y="4873061"/>
            <a:ext cx="502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/>
        </p:nvSpPr>
        <p:spPr>
          <a:xfrm>
            <a:off x="8438254" y="3011778"/>
            <a:ext cx="223495" cy="349308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794593" y="3886200"/>
            <a:ext cx="2905442" cy="76200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00035" y="2816831"/>
            <a:ext cx="0" cy="2440970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30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hypothesis representation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1148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We want </a:t>
                </a:r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</a:rPr>
                      <m:t>0</m:t>
                    </m:r>
                    <m:r>
                      <a:rPr lang="en-ZA" sz="24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 i="1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ZA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ZA" sz="2400" b="0" i="0" smtClean="0">
                        <a:latin typeface="Cambria Math"/>
                        <a:ea typeface="Cambria Math"/>
                      </a:rPr>
                      <m:t>g</m:t>
                    </m:r>
                    <m:d>
                      <m:dPr>
                        <m:ctrlPr>
                          <a:rPr lang="en-Z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ZA" sz="24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b="0" i="1" smtClean="0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ZA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ZA" sz="2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ZA" sz="2400" b="0" i="1" smtClean="0">
                                <a:latin typeface="Cambria Math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 smtClean="0"/>
              </a:p>
              <a:p>
                <a:pPr lvl="1"/>
                <a:r>
                  <a:rPr lang="en-US" sz="2400" dirty="0" smtClean="0"/>
                  <a:t>Sigmoid function or</a:t>
                </a:r>
              </a:p>
              <a:p>
                <a:pPr lvl="1"/>
                <a:r>
                  <a:rPr lang="en-US" sz="2400" dirty="0" smtClean="0"/>
                  <a:t>Logistic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ZA" sz="2400">
                        <a:latin typeface="Cambria Math"/>
                        <a:ea typeface="Cambria Math"/>
                      </a:rPr>
                      <m:t>g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ZA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ZA" sz="24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ZA" sz="2400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ZA" sz="2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pPr lvl="1"/>
                <a:endParaRPr lang="en-US" sz="2400" dirty="0" smtClean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114800" cy="4525963"/>
              </a:xfrm>
              <a:blipFill rotWithShape="1">
                <a:blip r:embed="rId2"/>
                <a:stretch>
                  <a:fillRect l="-1926" t="-107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6705600" y="1752600"/>
            <a:ext cx="0" cy="3124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4400" y="4191000"/>
            <a:ext cx="4419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536391" y="2667000"/>
            <a:ext cx="342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10300" y="248233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1</a:t>
            </a:r>
            <a:endParaRPr lang="en-ZA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534150" y="3429000"/>
            <a:ext cx="342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2041" y="3244334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0.5</a:t>
            </a:r>
            <a:endParaRPr lang="en-ZA" dirty="0"/>
          </a:p>
        </p:txBody>
      </p:sp>
      <p:sp>
        <p:nvSpPr>
          <p:cNvPr id="28" name="Freeform 27"/>
          <p:cNvSpPr/>
          <p:nvPr/>
        </p:nvSpPr>
        <p:spPr>
          <a:xfrm>
            <a:off x="4787153" y="2851665"/>
            <a:ext cx="4101353" cy="1184969"/>
          </a:xfrm>
          <a:custGeom>
            <a:avLst/>
            <a:gdLst>
              <a:gd name="connsiteX0" fmla="*/ 0 w 4101353"/>
              <a:gd name="connsiteY0" fmla="*/ 1220587 h 1223104"/>
              <a:gd name="connsiteX1" fmla="*/ 1425388 w 4101353"/>
              <a:gd name="connsiteY1" fmla="*/ 1126457 h 1223104"/>
              <a:gd name="connsiteX2" fmla="*/ 1909482 w 4101353"/>
              <a:gd name="connsiteY2" fmla="*/ 588575 h 1223104"/>
              <a:gd name="connsiteX3" fmla="*/ 2380129 w 4101353"/>
              <a:gd name="connsiteY3" fmla="*/ 117928 h 1223104"/>
              <a:gd name="connsiteX4" fmla="*/ 2850776 w 4101353"/>
              <a:gd name="connsiteY4" fmla="*/ 10351 h 1223104"/>
              <a:gd name="connsiteX5" fmla="*/ 4101353 w 4101353"/>
              <a:gd name="connsiteY5" fmla="*/ 10351 h 122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1353" h="1223104">
                <a:moveTo>
                  <a:pt x="0" y="1220587"/>
                </a:moveTo>
                <a:cubicBezTo>
                  <a:pt x="553570" y="1226189"/>
                  <a:pt x="1107141" y="1231792"/>
                  <a:pt x="1425388" y="1126457"/>
                </a:cubicBezTo>
                <a:cubicBezTo>
                  <a:pt x="1743635" y="1021122"/>
                  <a:pt x="1750359" y="756663"/>
                  <a:pt x="1909482" y="588575"/>
                </a:cubicBezTo>
                <a:cubicBezTo>
                  <a:pt x="2068605" y="420487"/>
                  <a:pt x="2223247" y="214299"/>
                  <a:pt x="2380129" y="117928"/>
                </a:cubicBezTo>
                <a:cubicBezTo>
                  <a:pt x="2537011" y="21557"/>
                  <a:pt x="2563905" y="28280"/>
                  <a:pt x="2850776" y="10351"/>
                </a:cubicBezTo>
                <a:cubicBezTo>
                  <a:pt x="3137647" y="-7579"/>
                  <a:pt x="3619500" y="1386"/>
                  <a:pt x="4101353" y="10351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53400" y="2362200"/>
            <a:ext cx="7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i="1" dirty="0"/>
              <a:t>g</a:t>
            </a:r>
            <a:r>
              <a:rPr lang="en-ZA" i="1" dirty="0" smtClean="0"/>
              <a:t>(z)</a:t>
            </a:r>
            <a:endParaRPr lang="en-ZA" i="1" dirty="0"/>
          </a:p>
        </p:txBody>
      </p:sp>
    </p:spTree>
    <p:extLst>
      <p:ext uri="{BB962C8B-B14F-4D97-AF65-F5344CB8AC3E}">
        <p14:creationId xmlns:p14="http://schemas.microsoft.com/office/powerpoint/2010/main" val="73389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 b="0" i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400" dirty="0" smtClean="0"/>
                  <a:t>estimate probability that </a:t>
                </a:r>
                <a:r>
                  <a:rPr lang="en-US" sz="2400" i="1" dirty="0" smtClean="0"/>
                  <a:t>y=1</a:t>
                </a:r>
                <a:r>
                  <a:rPr lang="en-US" sz="2400" dirty="0" smtClean="0"/>
                  <a:t> on input x</a:t>
                </a:r>
              </a:p>
              <a:p>
                <a:r>
                  <a:rPr lang="en-US" sz="2400" dirty="0" smtClean="0"/>
                  <a:t>Example: if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𝑥</m:t>
                    </m:r>
                    <m:r>
                      <a:rPr lang="en-ZA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400" b="0" i="1" dirty="0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ZA" sz="2400" b="0" i="1" dirty="0" smtClean="0">
                                  <a:latin typeface="Cambria Math"/>
                                </a:rPr>
                                <m:t>𝑡𝑢𝑚𝑜𝑟𝑆𝑖𝑧𝑒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>
                        <a:latin typeface="Cambria Math"/>
                        <a:ea typeface="Cambria Math"/>
                      </a:rPr>
                      <m:t>=</m:t>
                    </m:r>
                    <m:r>
                      <a:rPr lang="en-ZA" sz="2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0.7</a:t>
                </a:r>
              </a:p>
              <a:p>
                <a:pPr lvl="1"/>
                <a:r>
                  <a:rPr lang="en-US" sz="2400" dirty="0" smtClean="0"/>
                  <a:t>Tell patient that 70%chance of tumor being malignant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>
                        <a:latin typeface="Cambria Math"/>
                        <a:ea typeface="Cambria Math"/>
                      </a:rPr>
                      <m:t>=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Z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=1|</m:t>
                        </m:r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;</m:t>
                        </m:r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 smtClean="0"/>
                  <a:t>; probability that y=1, given xx, parameterized by </a:t>
                </a:r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ZA" sz="2400" dirty="0" smtClean="0"/>
                  <a:t>y=0 or y=1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=0|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;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ZA" sz="2400" b="0" i="0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ZA" sz="24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=1|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;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ZA" sz="2400" b="0" i="0" dirty="0" smtClean="0"/>
                      <m:t>=1;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=0|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;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>
                        <a:latin typeface="Cambria Math"/>
                        <a:ea typeface="Cambria Math"/>
                      </a:rPr>
                      <m:t>=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1−</m:t>
                    </m:r>
                    <m:r>
                      <a:rPr lang="en-ZA" sz="24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=1|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;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; </a:t>
                </a:r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83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724400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ZA" sz="2400">
                        <a:latin typeface="Cambria Math"/>
                        <a:ea typeface="Cambria Math"/>
                      </a:rPr>
                      <m:t>g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ZA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ZA" sz="2400" dirty="0" smtClean="0">
                    <a:ea typeface="Cambria Math"/>
                  </a:rPr>
                  <a:t>=</a:t>
                </a:r>
                <a:r>
                  <a:rPr lang="en-ZA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=1|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;</m:t>
                        </m:r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ZA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ZA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ZA" sz="2400" i="1">
                                <a:latin typeface="Cambria Math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i="1" dirty="0" smtClean="0"/>
                  <a:t>Suppose predict</a:t>
                </a:r>
                <a:endParaRPr lang="en-US" sz="2400" dirty="0"/>
              </a:p>
              <a:p>
                <a:pPr lvl="1"/>
                <a:r>
                  <a:rPr lang="en-US" sz="2400" dirty="0" smtClean="0"/>
                  <a:t>y=0 </a:t>
                </a:r>
                <a:r>
                  <a:rPr lang="en-US" sz="2400" i="1" dirty="0"/>
                  <a:t>if </a:t>
                </a:r>
                <a:r>
                  <a:rPr lang="en-US" sz="24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 dirty="0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 dirty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i="1" dirty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 b="0" i="1" dirty="0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ZA" sz="2400" i="1" dirty="0">
                        <a:latin typeface="Cambria Math"/>
                        <a:ea typeface="Cambria Math"/>
                      </a:rPr>
                      <m:t>0.5</m:t>
                    </m:r>
                  </m:oMath>
                </a14:m>
                <a:r>
                  <a:rPr lang="en-US" sz="2400" dirty="0" smtClean="0"/>
                  <a:t>; that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ZA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ZA" sz="2400" b="0" i="0" smtClean="0">
                        <a:latin typeface="Cambria Math"/>
                        <a:ea typeface="Cambria Math"/>
                      </a:rPr>
                      <m:t>&lt;0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i="1" dirty="0"/>
                  <a:t>“y=1”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i="1" dirty="0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ZA" sz="2400" i="1" dirty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ZA" sz="2400" i="1" dirty="0">
                        <a:latin typeface="Cambria Math"/>
                        <a:ea typeface="Cambria Math"/>
                      </a:rPr>
                      <m:t>(</m:t>
                    </m:r>
                    <m:r>
                      <a:rPr lang="en-ZA" sz="2400" i="1" dirty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ZA" sz="2400" i="1" dirty="0">
                        <a:latin typeface="Cambria Math"/>
                        <a:ea typeface="Cambria Math"/>
                      </a:rPr>
                      <m:t>)≥0.5</m:t>
                    </m:r>
                  </m:oMath>
                </a14:m>
                <a:r>
                  <a:rPr lang="en-US" sz="2400" dirty="0" smtClean="0"/>
                  <a:t>; that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ZA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ZA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ZA" sz="2400" i="1" dirty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sz="2400" dirty="0" smtClean="0"/>
                  <a:t>0</a:t>
                </a:r>
                <a:endParaRPr lang="en-US" sz="2400" dirty="0"/>
              </a:p>
              <a:p>
                <a:pPr lvl="1"/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724400" cy="4525963"/>
              </a:xfrm>
              <a:blipFill rotWithShape="1">
                <a:blip r:embed="rId2"/>
                <a:stretch>
                  <a:fillRect l="-1677" t="-107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6705600" y="1752600"/>
            <a:ext cx="0" cy="3124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536391" y="2667000"/>
            <a:ext cx="342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34150" y="3429000"/>
            <a:ext cx="342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4787153" y="2813531"/>
            <a:ext cx="4101353" cy="1223104"/>
          </a:xfrm>
          <a:custGeom>
            <a:avLst/>
            <a:gdLst>
              <a:gd name="connsiteX0" fmla="*/ 0 w 4101353"/>
              <a:gd name="connsiteY0" fmla="*/ 1220587 h 1223104"/>
              <a:gd name="connsiteX1" fmla="*/ 1425388 w 4101353"/>
              <a:gd name="connsiteY1" fmla="*/ 1126457 h 1223104"/>
              <a:gd name="connsiteX2" fmla="*/ 1909482 w 4101353"/>
              <a:gd name="connsiteY2" fmla="*/ 588575 h 1223104"/>
              <a:gd name="connsiteX3" fmla="*/ 2380129 w 4101353"/>
              <a:gd name="connsiteY3" fmla="*/ 117928 h 1223104"/>
              <a:gd name="connsiteX4" fmla="*/ 2850776 w 4101353"/>
              <a:gd name="connsiteY4" fmla="*/ 10351 h 1223104"/>
              <a:gd name="connsiteX5" fmla="*/ 4101353 w 4101353"/>
              <a:gd name="connsiteY5" fmla="*/ 10351 h 122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1353" h="1223104">
                <a:moveTo>
                  <a:pt x="0" y="1220587"/>
                </a:moveTo>
                <a:cubicBezTo>
                  <a:pt x="553570" y="1226189"/>
                  <a:pt x="1107141" y="1231792"/>
                  <a:pt x="1425388" y="1126457"/>
                </a:cubicBezTo>
                <a:cubicBezTo>
                  <a:pt x="1743635" y="1021122"/>
                  <a:pt x="1750359" y="756663"/>
                  <a:pt x="1909482" y="588575"/>
                </a:cubicBezTo>
                <a:cubicBezTo>
                  <a:pt x="2068605" y="420487"/>
                  <a:pt x="2223247" y="214299"/>
                  <a:pt x="2380129" y="117928"/>
                </a:cubicBezTo>
                <a:cubicBezTo>
                  <a:pt x="2537011" y="21557"/>
                  <a:pt x="2563905" y="28280"/>
                  <a:pt x="2850776" y="10351"/>
                </a:cubicBezTo>
                <a:cubicBezTo>
                  <a:pt x="3137647" y="-7579"/>
                  <a:pt x="3619500" y="1386"/>
                  <a:pt x="4101353" y="10351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2362200"/>
            <a:ext cx="73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i="1" dirty="0"/>
              <a:t>g</a:t>
            </a:r>
            <a:r>
              <a:rPr lang="en-ZA" i="1" dirty="0" smtClean="0"/>
              <a:t>(z)</a:t>
            </a:r>
            <a:endParaRPr lang="en-ZA" i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87153" y="4191000"/>
            <a:ext cx="41013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2546866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1</a:t>
            </a:r>
            <a:endParaRPr lang="en-ZA" dirty="0"/>
          </a:p>
        </p:txBody>
      </p:sp>
      <p:sp>
        <p:nvSpPr>
          <p:cNvPr id="12" name="TextBox 11"/>
          <p:cNvSpPr txBox="1"/>
          <p:nvPr/>
        </p:nvSpPr>
        <p:spPr>
          <a:xfrm>
            <a:off x="59436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0.5</a:t>
            </a:r>
            <a:endParaRPr lang="en-ZA" dirty="0"/>
          </a:p>
        </p:txBody>
      </p:sp>
      <p:sp>
        <p:nvSpPr>
          <p:cNvPr id="13" name="TextBox 12"/>
          <p:cNvSpPr txBox="1"/>
          <p:nvPr/>
        </p:nvSpPr>
        <p:spPr>
          <a:xfrm>
            <a:off x="6238875" y="4191000"/>
            <a:ext cx="29751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0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48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6165" y="4419600"/>
                <a:ext cx="8229600" cy="2087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1600" i="1" dirty="0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ZA" sz="1600" b="0" i="1" dirty="0" smtClean="0">
                        <a:latin typeface="Cambria Math"/>
                      </a:rPr>
                      <m:t>(</m:t>
                    </m:r>
                    <m:r>
                      <a:rPr lang="en-ZA" sz="1600" b="0" i="1" dirty="0" smtClean="0">
                        <a:latin typeface="Cambria Math"/>
                      </a:rPr>
                      <m:t>𝑥</m:t>
                    </m:r>
                    <m:r>
                      <a:rPr lang="en-ZA" sz="1600" b="0" i="1" dirty="0" smtClean="0">
                        <a:latin typeface="Cambria Math"/>
                      </a:rPr>
                      <m:t>)=</m:t>
                    </m:r>
                    <m:r>
                      <a:rPr lang="en-ZA" sz="1600" b="0" i="1" dirty="0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ZA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b="0" i="1" dirty="0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1600" b="0" i="1" dirty="0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sz="1600" b="0" i="1" dirty="0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ZA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b="0" i="1" dirty="0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16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ZA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ZA" sz="16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ZA" sz="1600" b="0" i="1" dirty="0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ZA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b="0" i="1" dirty="0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16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ZA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ZA" sz="16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ZA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b="0" i="1" dirty="0" smtClean="0">
                            <a:latin typeface="Cambria Math"/>
                          </a:rPr>
                          <m:t>𝑖𝑓</m:t>
                        </m:r>
                        <m:r>
                          <a:rPr lang="en-ZA" sz="16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ZA" sz="1600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160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ZA" sz="1600" b="0" i="1" dirty="0" smtClean="0">
                        <a:latin typeface="Cambria Math"/>
                      </a:rPr>
                      <m:t>=−3;</m:t>
                    </m:r>
                    <m:sSub>
                      <m:sSubPr>
                        <m:ctrlPr>
                          <a:rPr lang="en-ZA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16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1600" b="0" i="1" dirty="0" smtClean="0">
                        <a:latin typeface="Cambria Math"/>
                      </a:rPr>
                      <m:t>=1;</m:t>
                    </m:r>
                    <m:sSub>
                      <m:sSubPr>
                        <m:ctrlPr>
                          <a:rPr lang="en-ZA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1600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ZA" sz="1600" b="0" i="1" dirty="0" smtClean="0">
                        <a:latin typeface="Cambria Math"/>
                      </a:rPr>
                      <m:t>=1;  </m:t>
                    </m:r>
                  </m:oMath>
                </a14:m>
                <a:endParaRPr lang="en-ZA" sz="16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ZA" sz="1600" b="0" i="1" dirty="0" smtClean="0">
                        <a:latin typeface="Cambria Math"/>
                      </a:rPr>
                      <m:t>𝑝𝑟𝑒𝑑𝑖𝑐𝑡𝑠</m:t>
                    </m:r>
                    <m:r>
                      <a:rPr lang="en-ZA" sz="1600" b="0" i="1" dirty="0" smtClean="0">
                        <a:latin typeface="Cambria Math"/>
                      </a:rPr>
                      <m:t>  </m:t>
                    </m:r>
                    <m:r>
                      <a:rPr lang="en-ZA" sz="1600" b="0" i="1" dirty="0" smtClean="0">
                        <a:latin typeface="Cambria Math"/>
                      </a:rPr>
                      <m:t>𝑦</m:t>
                    </m:r>
                    <m:r>
                      <a:rPr lang="en-ZA" sz="1600" b="0" i="1" dirty="0" smtClean="0">
                        <a:latin typeface="Cambria Math"/>
                      </a:rPr>
                      <m:t>=1 </m:t>
                    </m:r>
                    <m:r>
                      <a:rPr lang="en-ZA" sz="1600" b="0" i="1" dirty="0" smtClean="0">
                        <a:latin typeface="Cambria Math"/>
                      </a:rPr>
                      <m:t>𝑖𝑓</m:t>
                    </m:r>
                    <m:r>
                      <a:rPr lang="en-ZA" sz="1600" b="0" i="1" dirty="0" smtClean="0">
                        <a:latin typeface="Cambria Math"/>
                      </a:rPr>
                      <m:t> −3+</m:t>
                    </m:r>
                    <m:sSub>
                      <m:sSubPr>
                        <m:ctrlPr>
                          <a:rPr lang="en-ZA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16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16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ZA" sz="1600" i="1" dirty="0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ZA" sz="1600" b="0" i="1" dirty="0" smtClean="0">
                        <a:latin typeface="Cambria Math"/>
                        <a:ea typeface="Cambria Math"/>
                      </a:rPr>
                      <m:t>0;</m:t>
                    </m:r>
                    <m:r>
                      <a:rPr lang="en-ZA" sz="1600" b="0" i="1" dirty="0" smtClean="0">
                        <a:latin typeface="Cambria Math"/>
                        <a:ea typeface="Cambria Math"/>
                      </a:rPr>
                      <m:t>𝑡h𝑎𝑡</m:t>
                    </m:r>
                    <m:r>
                      <a:rPr lang="en-ZA" sz="1600" b="0" i="1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ZA" sz="1600" b="0" i="1" dirty="0" smtClean="0">
                        <a:latin typeface="Cambria Math"/>
                        <a:ea typeface="Cambria Math"/>
                      </a:rPr>
                      <m:t>𝑖𝑠</m:t>
                    </m:r>
                    <m:r>
                      <a:rPr lang="en-ZA" sz="1600" b="0" i="1" dirty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ZA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16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ZA" sz="160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ZA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ZA" sz="16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ZA" sz="16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ZA" sz="1600" i="1" dirty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ZA" sz="1600" b="0" i="1" dirty="0" smtClean="0">
                        <a:latin typeface="Cambria Math"/>
                        <a:ea typeface="Cambria Math"/>
                      </a:rPr>
                      <m:t>3</m:t>
                    </m:r>
                  </m:oMath>
                </a14:m>
                <a:endParaRPr lang="en-ZA" sz="1600" b="0" dirty="0" smtClean="0">
                  <a:ea typeface="Cambria Math"/>
                </a:endParaRPr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4419600"/>
                <a:ext cx="8229600" cy="2087563"/>
              </a:xfrm>
              <a:blipFill rotWithShape="1">
                <a:blip r:embed="rId2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414151" y="1066800"/>
            <a:ext cx="0" cy="23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261751" y="3415258"/>
            <a:ext cx="472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68285" y="3444793"/>
                <a:ext cx="609600" cy="38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3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285" y="3444793"/>
                <a:ext cx="609600" cy="387278"/>
              </a:xfrm>
              <a:prstGeom prst="rect">
                <a:avLst/>
              </a:prstGeom>
              <a:blipFill rotWithShape="1">
                <a:blip r:embed="rId3"/>
                <a:stretch>
                  <a:fillRect b="-3281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50912" y="1398000"/>
                <a:ext cx="489531" cy="38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3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ZA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ZA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912" y="1398000"/>
                <a:ext cx="489531" cy="387278"/>
              </a:xfrm>
              <a:prstGeom prst="rect">
                <a:avLst/>
              </a:prstGeom>
              <a:blipFill rotWithShape="1">
                <a:blip r:embed="rId4"/>
                <a:stretch>
                  <a:fillRect b="-3281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3052408" y="2376077"/>
            <a:ext cx="381000" cy="261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/>
          <p:cNvSpPr/>
          <p:nvPr/>
        </p:nvSpPr>
        <p:spPr>
          <a:xfrm>
            <a:off x="3438698" y="2685309"/>
            <a:ext cx="381000" cy="261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/>
          <p:cNvSpPr/>
          <p:nvPr/>
        </p:nvSpPr>
        <p:spPr>
          <a:xfrm>
            <a:off x="3888844" y="3077055"/>
            <a:ext cx="381000" cy="261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/>
          <p:cNvSpPr/>
          <p:nvPr/>
        </p:nvSpPr>
        <p:spPr>
          <a:xfrm>
            <a:off x="3413238" y="3005650"/>
            <a:ext cx="381000" cy="261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Multiply 12"/>
          <p:cNvSpPr/>
          <p:nvPr/>
        </p:nvSpPr>
        <p:spPr>
          <a:xfrm>
            <a:off x="4491165" y="2059205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Multiply 13"/>
          <p:cNvSpPr/>
          <p:nvPr/>
        </p:nvSpPr>
        <p:spPr>
          <a:xfrm>
            <a:off x="4341562" y="1678673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Multiply 14"/>
          <p:cNvSpPr/>
          <p:nvPr/>
        </p:nvSpPr>
        <p:spPr>
          <a:xfrm>
            <a:off x="4354857" y="2432985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/>
          <p:cNvSpPr/>
          <p:nvPr/>
        </p:nvSpPr>
        <p:spPr>
          <a:xfrm>
            <a:off x="2604651" y="2143588"/>
            <a:ext cx="381000" cy="261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Multiply 16"/>
          <p:cNvSpPr/>
          <p:nvPr/>
        </p:nvSpPr>
        <p:spPr>
          <a:xfrm>
            <a:off x="2940349" y="1294931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Multiply 17"/>
          <p:cNvSpPr/>
          <p:nvPr/>
        </p:nvSpPr>
        <p:spPr>
          <a:xfrm>
            <a:off x="4832785" y="2694215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/>
          <p:cNvSpPr/>
          <p:nvPr/>
        </p:nvSpPr>
        <p:spPr>
          <a:xfrm>
            <a:off x="3032238" y="2805113"/>
            <a:ext cx="381000" cy="261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/>
          <p:cNvSpPr/>
          <p:nvPr/>
        </p:nvSpPr>
        <p:spPr>
          <a:xfrm>
            <a:off x="2604651" y="2543883"/>
            <a:ext cx="381000" cy="261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/>
          <p:cNvSpPr/>
          <p:nvPr/>
        </p:nvSpPr>
        <p:spPr>
          <a:xfrm>
            <a:off x="2572797" y="3005650"/>
            <a:ext cx="381000" cy="261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Oval 21"/>
          <p:cNvSpPr/>
          <p:nvPr/>
        </p:nvSpPr>
        <p:spPr>
          <a:xfrm>
            <a:off x="2473394" y="1669526"/>
            <a:ext cx="381000" cy="2612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Multiply 22"/>
          <p:cNvSpPr/>
          <p:nvPr/>
        </p:nvSpPr>
        <p:spPr>
          <a:xfrm>
            <a:off x="4208777" y="2674498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Multiply 23"/>
          <p:cNvSpPr/>
          <p:nvPr/>
        </p:nvSpPr>
        <p:spPr>
          <a:xfrm>
            <a:off x="3130849" y="1571548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Multiply 24"/>
          <p:cNvSpPr/>
          <p:nvPr/>
        </p:nvSpPr>
        <p:spPr>
          <a:xfrm>
            <a:off x="4031765" y="1930997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Multiply 25"/>
          <p:cNvSpPr/>
          <p:nvPr/>
        </p:nvSpPr>
        <p:spPr>
          <a:xfrm>
            <a:off x="3426170" y="1958922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Multiply 26"/>
          <p:cNvSpPr/>
          <p:nvPr/>
        </p:nvSpPr>
        <p:spPr>
          <a:xfrm>
            <a:off x="3833068" y="2300954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Multiply 27"/>
          <p:cNvSpPr/>
          <p:nvPr/>
        </p:nvSpPr>
        <p:spPr>
          <a:xfrm>
            <a:off x="3722368" y="1574929"/>
            <a:ext cx="564777" cy="252324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5" name="Straight Connector 34"/>
          <p:cNvCxnSpPr/>
          <p:nvPr/>
        </p:nvCxnSpPr>
        <p:spPr>
          <a:xfrm>
            <a:off x="3138051" y="3338285"/>
            <a:ext cx="0" cy="2179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71319" y="3329025"/>
            <a:ext cx="0" cy="2179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72000" y="3306271"/>
            <a:ext cx="0" cy="2179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64396" y="2728545"/>
            <a:ext cx="2667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306097" y="1964555"/>
            <a:ext cx="2667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306097" y="1307016"/>
            <a:ext cx="2249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374614" y="1219452"/>
            <a:ext cx="2435755" cy="248945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306097" y="3524244"/>
            <a:ext cx="22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0</a:t>
            </a:r>
            <a:endParaRPr lang="en-ZA" dirty="0"/>
          </a:p>
        </p:txBody>
      </p:sp>
      <p:sp>
        <p:nvSpPr>
          <p:cNvPr id="57" name="TextBox 56"/>
          <p:cNvSpPr txBox="1"/>
          <p:nvPr/>
        </p:nvSpPr>
        <p:spPr>
          <a:xfrm>
            <a:off x="3052408" y="3556258"/>
            <a:ext cx="25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1</a:t>
            </a:r>
            <a:endParaRPr lang="en-ZA" dirty="0"/>
          </a:p>
        </p:txBody>
      </p:sp>
      <p:sp>
        <p:nvSpPr>
          <p:cNvPr id="58" name="TextBox 57"/>
          <p:cNvSpPr txBox="1"/>
          <p:nvPr/>
        </p:nvSpPr>
        <p:spPr>
          <a:xfrm>
            <a:off x="3704220" y="3593869"/>
            <a:ext cx="25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43152" y="3556258"/>
            <a:ext cx="25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41663" y="2560830"/>
            <a:ext cx="43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1</a:t>
            </a:r>
            <a:endParaRPr lang="en-ZA" dirty="0"/>
          </a:p>
        </p:txBody>
      </p:sp>
      <p:sp>
        <p:nvSpPr>
          <p:cNvPr id="61" name="TextBox 60"/>
          <p:cNvSpPr txBox="1"/>
          <p:nvPr/>
        </p:nvSpPr>
        <p:spPr>
          <a:xfrm>
            <a:off x="1964795" y="1774256"/>
            <a:ext cx="43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40443" y="1161843"/>
            <a:ext cx="43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639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 linear decision boundary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5627594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0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ZA" sz="2000" b="0" i="1" smtClean="0">
                        <a:latin typeface="Cambria Math"/>
                      </a:rPr>
                      <m:t>=</m:t>
                    </m:r>
                    <m:r>
                      <a:rPr lang="en-ZA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Z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ZA" sz="20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ZA" sz="20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ZA" sz="20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/>
                          <m:sup>
                            <m:r>
                              <a:rPr lang="en-ZA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ZA" sz="20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0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ZA" sz="2000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sSubSup>
                          <m:sSubSupPr>
                            <m:ctrlPr>
                              <a:rPr lang="en-ZA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/>
                          <m:sup>
                            <m:r>
                              <a:rPr lang="en-ZA" sz="20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 smtClean="0"/>
              </a:p>
              <a:p>
                <a:pPr lvl="1"/>
                <a:r>
                  <a:rPr lang="en-US" sz="2000" dirty="0" smtClean="0"/>
                  <a:t>Predict “y=1” if </a:t>
                </a:r>
                <a14:m>
                  <m:oMath xmlns:m="http://schemas.openxmlformats.org/officeDocument/2006/math">
                    <m:r>
                      <a:rPr lang="en-ZA" sz="2000" b="0" i="1" smtClean="0">
                        <a:latin typeface="Cambria Math"/>
                      </a:rPr>
                      <m:t>−1+</m:t>
                    </m:r>
                    <m:sSubSup>
                      <m:sSubSupPr>
                        <m:ctrlPr>
                          <a:rPr lang="en-ZA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ZA" sz="2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/>
                      <m:sup>
                        <m:r>
                          <a:rPr lang="en-ZA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ZA" sz="2000" b="0" i="1" smtClean="0">
                        <a:latin typeface="Cambria Math"/>
                        <a:ea typeface="Cambria Math"/>
                      </a:rPr>
                      <m:t>+</m:t>
                    </m:r>
                    <m:sSubSup>
                      <m:sSubSupPr>
                        <m:ctrlPr>
                          <a:rPr lang="en-ZA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ZA" sz="2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/>
                      <m:sup>
                        <m:r>
                          <a:rPr lang="en-ZA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ZA" sz="2000" b="0" i="1" smtClean="0">
                        <a:latin typeface="Cambria Math"/>
                        <a:ea typeface="Cambria Math"/>
                      </a:rPr>
                      <m:t>≥0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ZA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/>
                      <m:sup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ZA" sz="2000" i="1">
                        <a:latin typeface="Cambria Math"/>
                        <a:ea typeface="Cambria Math"/>
                      </a:rPr>
                      <m:t>+</m:t>
                    </m:r>
                    <m:sSubSup>
                      <m:sSubSupPr>
                        <m:ctrlPr>
                          <a:rPr lang="en-ZA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/>
                      <m:sup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ZA" sz="2000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ZA" sz="2000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marL="0" lvl="1" indent="0">
                  <a:buNone/>
                </a:pPr>
                <a:endParaRPr lang="en-US" sz="2000" dirty="0" smtClean="0"/>
              </a:p>
              <a:p>
                <a:pPr marL="0" lvl="1" indent="0">
                  <a:buNone/>
                </a:pPr>
                <a:endParaRPr lang="en-US" sz="2000" dirty="0"/>
              </a:p>
              <a:p>
                <a:pPr marL="0" lvl="1" indent="0">
                  <a:buNone/>
                </a:pPr>
                <a:endParaRPr lang="en-US" sz="2000" dirty="0" smtClean="0"/>
              </a:p>
              <a:p>
                <a:pPr marL="0" lvl="1" indent="0">
                  <a:buNone/>
                </a:pPr>
                <a:endParaRPr lang="en-US" sz="2000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More shape: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ZA" sz="2000" i="1">
                          <a:latin typeface="Cambria Math"/>
                        </a:rPr>
                        <m:t>=</m:t>
                      </m:r>
                      <m:r>
                        <a:rPr lang="en-ZA" sz="2000" i="1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Z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ZA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ZA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ZA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ZA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ZA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ZA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ZA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ZA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  <m:sup/>
                          </m:sSubSup>
                          <m:r>
                            <a:rPr lang="en-ZA" sz="20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  <m:sup/>
                          </m:sSubSup>
                          <m:r>
                            <a:rPr lang="en-ZA" sz="20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0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  <m:sup/>
                          </m:sSubSup>
                          <m:r>
                            <a:rPr lang="en-ZA" sz="2000" b="0" i="1" smtClean="0">
                              <a:latin typeface="Cambria Math"/>
                            </a:rPr>
                            <m:t>+….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5627594" cy="4525963"/>
              </a:xfrm>
              <a:blipFill rotWithShape="1">
                <a:blip r:embed="rId2"/>
                <a:stretch>
                  <a:fillRect l="-867" t="-270" b="-390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6705600" y="1600200"/>
            <a:ext cx="0" cy="4744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572000" y="4114800"/>
            <a:ext cx="44958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4610" y="3429000"/>
            <a:ext cx="304800" cy="3718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/>
          <p:cNvSpPr/>
          <p:nvPr/>
        </p:nvSpPr>
        <p:spPr>
          <a:xfrm>
            <a:off x="6443381" y="3781010"/>
            <a:ext cx="304800" cy="3718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/>
          <p:cNvSpPr/>
          <p:nvPr/>
        </p:nvSpPr>
        <p:spPr>
          <a:xfrm>
            <a:off x="6028764" y="3983546"/>
            <a:ext cx="304800" cy="3718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/>
          <p:cNvSpPr/>
          <p:nvPr/>
        </p:nvSpPr>
        <p:spPr>
          <a:xfrm>
            <a:off x="6362700" y="4376436"/>
            <a:ext cx="304800" cy="3718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/>
          <p:cNvSpPr/>
          <p:nvPr/>
        </p:nvSpPr>
        <p:spPr>
          <a:xfrm>
            <a:off x="6636122" y="4097772"/>
            <a:ext cx="304800" cy="3718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/>
          <p:cNvSpPr/>
          <p:nvPr/>
        </p:nvSpPr>
        <p:spPr>
          <a:xfrm>
            <a:off x="6920750" y="3738282"/>
            <a:ext cx="304800" cy="3718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Oval 18"/>
          <p:cNvSpPr/>
          <p:nvPr/>
        </p:nvSpPr>
        <p:spPr>
          <a:xfrm>
            <a:off x="6900581" y="4327886"/>
            <a:ext cx="304800" cy="3718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Oval 19"/>
          <p:cNvSpPr/>
          <p:nvPr/>
        </p:nvSpPr>
        <p:spPr>
          <a:xfrm>
            <a:off x="7232275" y="3800890"/>
            <a:ext cx="304800" cy="3718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Oval 20"/>
          <p:cNvSpPr/>
          <p:nvPr/>
        </p:nvSpPr>
        <p:spPr>
          <a:xfrm>
            <a:off x="6683188" y="3337257"/>
            <a:ext cx="304800" cy="3718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Oval 21"/>
          <p:cNvSpPr/>
          <p:nvPr/>
        </p:nvSpPr>
        <p:spPr>
          <a:xfrm>
            <a:off x="5867400" y="3200400"/>
            <a:ext cx="1752600" cy="1676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Multiply 22"/>
          <p:cNvSpPr/>
          <p:nvPr/>
        </p:nvSpPr>
        <p:spPr>
          <a:xfrm>
            <a:off x="5522259" y="3245514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Multiply 31"/>
          <p:cNvSpPr/>
          <p:nvPr/>
        </p:nvSpPr>
        <p:spPr>
          <a:xfrm>
            <a:off x="6387353" y="2733405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Multiply 32"/>
          <p:cNvSpPr/>
          <p:nvPr/>
        </p:nvSpPr>
        <p:spPr>
          <a:xfrm>
            <a:off x="5387788" y="3765815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Multiply 33"/>
          <p:cNvSpPr/>
          <p:nvPr/>
        </p:nvSpPr>
        <p:spPr>
          <a:xfrm>
            <a:off x="5867400" y="2873624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Multiply 34"/>
          <p:cNvSpPr/>
          <p:nvPr/>
        </p:nvSpPr>
        <p:spPr>
          <a:xfrm>
            <a:off x="5486400" y="4191000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Multiply 35"/>
          <p:cNvSpPr/>
          <p:nvPr/>
        </p:nvSpPr>
        <p:spPr>
          <a:xfrm>
            <a:off x="7429500" y="3151312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Multiply 36"/>
          <p:cNvSpPr/>
          <p:nvPr/>
        </p:nvSpPr>
        <p:spPr>
          <a:xfrm>
            <a:off x="7628965" y="3727367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Multiply 37"/>
          <p:cNvSpPr/>
          <p:nvPr/>
        </p:nvSpPr>
        <p:spPr>
          <a:xfrm>
            <a:off x="7626724" y="4229448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Multiply 38"/>
          <p:cNvSpPr/>
          <p:nvPr/>
        </p:nvSpPr>
        <p:spPr>
          <a:xfrm>
            <a:off x="7239000" y="4736393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Multiply 39"/>
          <p:cNvSpPr/>
          <p:nvPr/>
        </p:nvSpPr>
        <p:spPr>
          <a:xfrm>
            <a:off x="6781800" y="5005231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Multiply 40"/>
          <p:cNvSpPr/>
          <p:nvPr/>
        </p:nvSpPr>
        <p:spPr>
          <a:xfrm>
            <a:off x="6259606" y="4989834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Multiply 41"/>
          <p:cNvSpPr/>
          <p:nvPr/>
        </p:nvSpPr>
        <p:spPr>
          <a:xfrm>
            <a:off x="5779994" y="4715290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Multiply 42"/>
          <p:cNvSpPr/>
          <p:nvPr/>
        </p:nvSpPr>
        <p:spPr>
          <a:xfrm>
            <a:off x="6972300" y="2736767"/>
            <a:ext cx="381000" cy="463633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TextBox 43"/>
          <p:cNvSpPr txBox="1"/>
          <p:nvPr/>
        </p:nvSpPr>
        <p:spPr>
          <a:xfrm>
            <a:off x="5105400" y="3105440"/>
            <a:ext cx="66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Y=1</a:t>
            </a:r>
            <a:endParaRPr lang="en-ZA" dirty="0"/>
          </a:p>
        </p:txBody>
      </p:sp>
      <p:sp>
        <p:nvSpPr>
          <p:cNvPr id="45" name="TextBox 44"/>
          <p:cNvSpPr txBox="1"/>
          <p:nvPr/>
        </p:nvSpPr>
        <p:spPr>
          <a:xfrm>
            <a:off x="7005916" y="4193779"/>
            <a:ext cx="61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Y=0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42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lang="en-US" sz="2400" dirty="0" smtClean="0"/>
                  <a:t>Training set: </a:t>
                </a:r>
              </a:p>
              <a:p>
                <a:pPr marL="0" lvl="0" indent="0">
                  <a:buNone/>
                </a:pPr>
                <a:endParaRPr lang="en-US" sz="2400" i="1" dirty="0">
                  <a:latin typeface="Cambria Math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(1)</m:t>
                                  </m:r>
                                </m:sup>
                              </m:sSup>
                              <m:r>
                                <a:rPr lang="en-ZA" sz="24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d>
                          <m:r>
                            <a:rPr lang="en-ZA" sz="2400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ZA" sz="24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</m:d>
                          <m:r>
                            <a:rPr lang="en-ZA" sz="2400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en-ZA" sz="24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(3)</m:t>
                                  </m:r>
                                </m:sup>
                              </m:sSup>
                            </m:e>
                          </m:d>
                          <m:r>
                            <a:rPr lang="en-ZA" sz="2400" b="0" i="1" smtClean="0">
                              <a:latin typeface="Cambria Math"/>
                            </a:rPr>
                            <m:t>,…</m:t>
                          </m:r>
                          <m:d>
                            <m:dPr>
                              <m:ctrlPr>
                                <a:rPr lang="en-Z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ZA" sz="24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Z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ZA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0"/>
                <a:r>
                  <a:rPr lang="en-US" sz="2400" dirty="0" smtClean="0"/>
                  <a:t>M examples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𝑥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Z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ZA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ZA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ZA" sz="24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ZA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ZA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ZA" sz="24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ZA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ZA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ZA" sz="2400" b="0" i="1" smtClean="0">
                                    <a:latin typeface="Cambria Math"/>
                                    <a:ea typeface="Cambria Math"/>
                                  </a:rPr>
                                  <m:t>…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ZA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ZA" sz="24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ZA" sz="24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ZA" sz="2400" b="0" i="0" smtClean="0">
                        <a:latin typeface="Cambria Math"/>
                        <a:ea typeface="Cambria Math"/>
                      </a:rPr>
                      <m:t>  </m:t>
                    </m:r>
                    <m:sSub>
                      <m:sSubPr>
                        <m:ctrlPr>
                          <a:rPr lang="en-Z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ZA" sz="2400" b="0" i="1" smtClean="0">
                        <a:latin typeface="Cambria Math"/>
                        <a:ea typeface="Cambria Math"/>
                      </a:rPr>
                      <m:t>=1,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Z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ZA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Z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ZA" sz="24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ZA" sz="2400" b="0" i="1" smtClean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 smtClean="0"/>
              </a:p>
              <a:p>
                <a:pPr lvl="0"/>
                <a:r>
                  <a:rPr lang="en-US" sz="2400" dirty="0" smtClean="0"/>
                  <a:t>How to choose parameter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?</m:t>
                    </m:r>
                  </m:oMath>
                </a14:m>
                <a:endParaRPr lang="en-ZA" sz="2400" b="0" dirty="0" smtClean="0">
                  <a:ea typeface="Cambria Math"/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38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27094"/>
                <a:ext cx="4863353" cy="4525963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000" dirty="0" smtClean="0"/>
                  <a:t>Linear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ZA" sz="2000" i="1">
                        <a:latin typeface="Cambria Math"/>
                      </a:rPr>
                      <m:t>𝐽</m:t>
                    </m:r>
                    <m:r>
                      <a:rPr lang="en-ZA" sz="2000" b="0" i="1" smtClean="0">
                        <a:latin typeface="Cambria Math"/>
                      </a:rPr>
                      <m:t>(</m:t>
                    </m:r>
                    <m:r>
                      <a:rPr lang="en-ZA" sz="20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ZA" sz="2000" b="0" i="1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ZA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000" i="1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ZA" sz="2000" i="1">
                            <a:latin typeface="Cambria Math"/>
                          </a:rPr>
                          <m:t>𝑖</m:t>
                        </m:r>
                        <m:r>
                          <a:rPr lang="en-ZA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ZA" sz="2000" i="1">
                            <a:latin typeface="Cambria Math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ZA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ZA" sz="20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0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ZA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ZA" sz="20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ZA" sz="2000" i="1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Z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ZA" sz="2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ZA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 smtClean="0"/>
              </a:p>
              <a:p>
                <a:pPr lvl="1"/>
                <a:r>
                  <a:rPr lang="en-US" sz="2000" dirty="0" smtClean="0"/>
                  <a:t>. Defining cost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ZA" sz="2000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ZA" sz="200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ZA" sz="2000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ZA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0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0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ZA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ZA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ZA" sz="2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ZA" sz="20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20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ZA" sz="2000" i="1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ZA" sz="20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/>
                  <a:t>then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27094"/>
                <a:ext cx="4863353" cy="4525963"/>
              </a:xfrm>
              <a:blipFill rotWithShape="1">
                <a:blip r:embed="rId2"/>
                <a:stretch>
                  <a:fillRect l="-1003" t="-67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6705600" y="1295400"/>
            <a:ext cx="0" cy="2362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105400" y="3429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5015753" y="1355759"/>
            <a:ext cx="3442447" cy="1979112"/>
          </a:xfrm>
          <a:custGeom>
            <a:avLst/>
            <a:gdLst>
              <a:gd name="connsiteX0" fmla="*/ 0 w 3442447"/>
              <a:gd name="connsiteY0" fmla="*/ 392359 h 1979112"/>
              <a:gd name="connsiteX1" fmla="*/ 13447 w 3442447"/>
              <a:gd name="connsiteY1" fmla="*/ 459594 h 1979112"/>
              <a:gd name="connsiteX2" fmla="*/ 53788 w 3442447"/>
              <a:gd name="connsiteY2" fmla="*/ 499935 h 1979112"/>
              <a:gd name="connsiteX3" fmla="*/ 134471 w 3442447"/>
              <a:gd name="connsiteY3" fmla="*/ 540276 h 1979112"/>
              <a:gd name="connsiteX4" fmla="*/ 174812 w 3442447"/>
              <a:gd name="connsiteY4" fmla="*/ 567170 h 1979112"/>
              <a:gd name="connsiteX5" fmla="*/ 215153 w 3442447"/>
              <a:gd name="connsiteY5" fmla="*/ 580617 h 1979112"/>
              <a:gd name="connsiteX6" fmla="*/ 228600 w 3442447"/>
              <a:gd name="connsiteY6" fmla="*/ 715088 h 1979112"/>
              <a:gd name="connsiteX7" fmla="*/ 295835 w 3442447"/>
              <a:gd name="connsiteY7" fmla="*/ 768876 h 1979112"/>
              <a:gd name="connsiteX8" fmla="*/ 376518 w 3442447"/>
              <a:gd name="connsiteY8" fmla="*/ 809217 h 1979112"/>
              <a:gd name="connsiteX9" fmla="*/ 416859 w 3442447"/>
              <a:gd name="connsiteY9" fmla="*/ 984029 h 1979112"/>
              <a:gd name="connsiteX10" fmla="*/ 443753 w 3442447"/>
              <a:gd name="connsiteY10" fmla="*/ 1024370 h 1979112"/>
              <a:gd name="connsiteX11" fmla="*/ 578223 w 3442447"/>
              <a:gd name="connsiteY11" fmla="*/ 1105053 h 1979112"/>
              <a:gd name="connsiteX12" fmla="*/ 591671 w 3442447"/>
              <a:gd name="connsiteY12" fmla="*/ 1252970 h 1979112"/>
              <a:gd name="connsiteX13" fmla="*/ 618565 w 3442447"/>
              <a:gd name="connsiteY13" fmla="*/ 1279865 h 1979112"/>
              <a:gd name="connsiteX14" fmla="*/ 699247 w 3442447"/>
              <a:gd name="connsiteY14" fmla="*/ 1306759 h 1979112"/>
              <a:gd name="connsiteX15" fmla="*/ 753035 w 3442447"/>
              <a:gd name="connsiteY15" fmla="*/ 1481570 h 1979112"/>
              <a:gd name="connsiteX16" fmla="*/ 820271 w 3442447"/>
              <a:gd name="connsiteY16" fmla="*/ 1548806 h 1979112"/>
              <a:gd name="connsiteX17" fmla="*/ 954741 w 3442447"/>
              <a:gd name="connsiteY17" fmla="*/ 1535359 h 1979112"/>
              <a:gd name="connsiteX18" fmla="*/ 1035423 w 3442447"/>
              <a:gd name="connsiteY18" fmla="*/ 1508465 h 1979112"/>
              <a:gd name="connsiteX19" fmla="*/ 1089212 w 3442447"/>
              <a:gd name="connsiteY19" fmla="*/ 1589147 h 1979112"/>
              <a:gd name="connsiteX20" fmla="*/ 1102659 w 3442447"/>
              <a:gd name="connsiteY20" fmla="*/ 1629488 h 1979112"/>
              <a:gd name="connsiteX21" fmla="*/ 1143000 w 3442447"/>
              <a:gd name="connsiteY21" fmla="*/ 1669829 h 1979112"/>
              <a:gd name="connsiteX22" fmla="*/ 1223682 w 3442447"/>
              <a:gd name="connsiteY22" fmla="*/ 1656382 h 1979112"/>
              <a:gd name="connsiteX23" fmla="*/ 1264023 w 3442447"/>
              <a:gd name="connsiteY23" fmla="*/ 1669829 h 1979112"/>
              <a:gd name="connsiteX24" fmla="*/ 1277471 w 3442447"/>
              <a:gd name="connsiteY24" fmla="*/ 1777406 h 1979112"/>
              <a:gd name="connsiteX25" fmla="*/ 1304365 w 3442447"/>
              <a:gd name="connsiteY25" fmla="*/ 1831194 h 1979112"/>
              <a:gd name="connsiteX26" fmla="*/ 1385047 w 3442447"/>
              <a:gd name="connsiteY26" fmla="*/ 1871535 h 1979112"/>
              <a:gd name="connsiteX27" fmla="*/ 1479176 w 3442447"/>
              <a:gd name="connsiteY27" fmla="*/ 1858088 h 1979112"/>
              <a:gd name="connsiteX28" fmla="*/ 1519518 w 3442447"/>
              <a:gd name="connsiteY28" fmla="*/ 1844641 h 1979112"/>
              <a:gd name="connsiteX29" fmla="*/ 1546412 w 3442447"/>
              <a:gd name="connsiteY29" fmla="*/ 1884982 h 1979112"/>
              <a:gd name="connsiteX30" fmla="*/ 1627094 w 3442447"/>
              <a:gd name="connsiteY30" fmla="*/ 1938770 h 1979112"/>
              <a:gd name="connsiteX31" fmla="*/ 1721223 w 3442447"/>
              <a:gd name="connsiteY31" fmla="*/ 1925323 h 1979112"/>
              <a:gd name="connsiteX32" fmla="*/ 1761565 w 3442447"/>
              <a:gd name="connsiteY32" fmla="*/ 1844641 h 1979112"/>
              <a:gd name="connsiteX33" fmla="*/ 1801906 w 3442447"/>
              <a:gd name="connsiteY33" fmla="*/ 1831194 h 1979112"/>
              <a:gd name="connsiteX34" fmla="*/ 1922929 w 3442447"/>
              <a:gd name="connsiteY34" fmla="*/ 1925323 h 1979112"/>
              <a:gd name="connsiteX35" fmla="*/ 2003612 w 3442447"/>
              <a:gd name="connsiteY35" fmla="*/ 1979112 h 1979112"/>
              <a:gd name="connsiteX36" fmla="*/ 2043953 w 3442447"/>
              <a:gd name="connsiteY36" fmla="*/ 1965665 h 1979112"/>
              <a:gd name="connsiteX37" fmla="*/ 2138082 w 3442447"/>
              <a:gd name="connsiteY37" fmla="*/ 1911876 h 1979112"/>
              <a:gd name="connsiteX38" fmla="*/ 2164976 w 3442447"/>
              <a:gd name="connsiteY38" fmla="*/ 1858088 h 1979112"/>
              <a:gd name="connsiteX39" fmla="*/ 2178423 w 3442447"/>
              <a:gd name="connsiteY39" fmla="*/ 1737065 h 1979112"/>
              <a:gd name="connsiteX40" fmla="*/ 2232212 w 3442447"/>
              <a:gd name="connsiteY40" fmla="*/ 1723617 h 1979112"/>
              <a:gd name="connsiteX41" fmla="*/ 2286000 w 3442447"/>
              <a:gd name="connsiteY41" fmla="*/ 1750512 h 1979112"/>
              <a:gd name="connsiteX42" fmla="*/ 2353235 w 3442447"/>
              <a:gd name="connsiteY42" fmla="*/ 1737065 h 1979112"/>
              <a:gd name="connsiteX43" fmla="*/ 2380129 w 3442447"/>
              <a:gd name="connsiteY43" fmla="*/ 1535359 h 1979112"/>
              <a:gd name="connsiteX44" fmla="*/ 2595282 w 3442447"/>
              <a:gd name="connsiteY44" fmla="*/ 1521912 h 1979112"/>
              <a:gd name="connsiteX45" fmla="*/ 2635623 w 3442447"/>
              <a:gd name="connsiteY45" fmla="*/ 1495017 h 1979112"/>
              <a:gd name="connsiteX46" fmla="*/ 2635623 w 3442447"/>
              <a:gd name="connsiteY46" fmla="*/ 1373994 h 1979112"/>
              <a:gd name="connsiteX47" fmla="*/ 2743200 w 3442447"/>
              <a:gd name="connsiteY47" fmla="*/ 1347100 h 1979112"/>
              <a:gd name="connsiteX48" fmla="*/ 2756647 w 3442447"/>
              <a:gd name="connsiteY48" fmla="*/ 1306759 h 1979112"/>
              <a:gd name="connsiteX49" fmla="*/ 2810435 w 3442447"/>
              <a:gd name="connsiteY49" fmla="*/ 1212629 h 1979112"/>
              <a:gd name="connsiteX50" fmla="*/ 2850776 w 3442447"/>
              <a:gd name="connsiteY50" fmla="*/ 1105053 h 1979112"/>
              <a:gd name="connsiteX51" fmla="*/ 2931459 w 3442447"/>
              <a:gd name="connsiteY51" fmla="*/ 1091606 h 1979112"/>
              <a:gd name="connsiteX52" fmla="*/ 2971800 w 3442447"/>
              <a:gd name="connsiteY52" fmla="*/ 1078159 h 1979112"/>
              <a:gd name="connsiteX53" fmla="*/ 3039035 w 3442447"/>
              <a:gd name="connsiteY53" fmla="*/ 957135 h 1979112"/>
              <a:gd name="connsiteX54" fmla="*/ 3052482 w 3442447"/>
              <a:gd name="connsiteY54" fmla="*/ 903347 h 1979112"/>
              <a:gd name="connsiteX55" fmla="*/ 3065929 w 3442447"/>
              <a:gd name="connsiteY55" fmla="*/ 782323 h 1979112"/>
              <a:gd name="connsiteX56" fmla="*/ 3146612 w 3442447"/>
              <a:gd name="connsiteY56" fmla="*/ 755429 h 1979112"/>
              <a:gd name="connsiteX57" fmla="*/ 3240741 w 3442447"/>
              <a:gd name="connsiteY57" fmla="*/ 688194 h 1979112"/>
              <a:gd name="connsiteX58" fmla="*/ 3321423 w 3442447"/>
              <a:gd name="connsiteY58" fmla="*/ 553723 h 1979112"/>
              <a:gd name="connsiteX59" fmla="*/ 3348318 w 3442447"/>
              <a:gd name="connsiteY59" fmla="*/ 432700 h 1979112"/>
              <a:gd name="connsiteX60" fmla="*/ 3334871 w 3442447"/>
              <a:gd name="connsiteY60" fmla="*/ 378912 h 1979112"/>
              <a:gd name="connsiteX61" fmla="*/ 3294529 w 3442447"/>
              <a:gd name="connsiteY61" fmla="*/ 365465 h 1979112"/>
              <a:gd name="connsiteX62" fmla="*/ 3200400 w 3442447"/>
              <a:gd name="connsiteY62" fmla="*/ 338570 h 1979112"/>
              <a:gd name="connsiteX63" fmla="*/ 3415553 w 3442447"/>
              <a:gd name="connsiteY63" fmla="*/ 325123 h 1979112"/>
              <a:gd name="connsiteX64" fmla="*/ 3429000 w 3442447"/>
              <a:gd name="connsiteY64" fmla="*/ 284782 h 1979112"/>
              <a:gd name="connsiteX65" fmla="*/ 3402106 w 3442447"/>
              <a:gd name="connsiteY65" fmla="*/ 190653 h 1979112"/>
              <a:gd name="connsiteX66" fmla="*/ 3429000 w 3442447"/>
              <a:gd name="connsiteY66" fmla="*/ 109970 h 1979112"/>
              <a:gd name="connsiteX67" fmla="*/ 3442447 w 3442447"/>
              <a:gd name="connsiteY67" fmla="*/ 69629 h 1979112"/>
              <a:gd name="connsiteX68" fmla="*/ 3361765 w 3442447"/>
              <a:gd name="connsiteY68" fmla="*/ 2394 h 197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442447" h="1979112">
                <a:moveTo>
                  <a:pt x="0" y="392359"/>
                </a:moveTo>
                <a:cubicBezTo>
                  <a:pt x="4482" y="414771"/>
                  <a:pt x="3226" y="439151"/>
                  <a:pt x="13447" y="459594"/>
                </a:cubicBezTo>
                <a:cubicBezTo>
                  <a:pt x="21952" y="476603"/>
                  <a:pt x="39179" y="487761"/>
                  <a:pt x="53788" y="499935"/>
                </a:cubicBezTo>
                <a:cubicBezTo>
                  <a:pt x="88545" y="528899"/>
                  <a:pt x="94039" y="526799"/>
                  <a:pt x="134471" y="540276"/>
                </a:cubicBezTo>
                <a:cubicBezTo>
                  <a:pt x="147918" y="549241"/>
                  <a:pt x="160357" y="559942"/>
                  <a:pt x="174812" y="567170"/>
                </a:cubicBezTo>
                <a:cubicBezTo>
                  <a:pt x="187490" y="573509"/>
                  <a:pt x="210309" y="567296"/>
                  <a:pt x="215153" y="580617"/>
                </a:cubicBezTo>
                <a:cubicBezTo>
                  <a:pt x="230547" y="622952"/>
                  <a:pt x="218471" y="671194"/>
                  <a:pt x="228600" y="715088"/>
                </a:cubicBezTo>
                <a:cubicBezTo>
                  <a:pt x="240427" y="766337"/>
                  <a:pt x="260273" y="751095"/>
                  <a:pt x="295835" y="768876"/>
                </a:cubicBezTo>
                <a:cubicBezTo>
                  <a:pt x="400103" y="821010"/>
                  <a:pt x="275120" y="775418"/>
                  <a:pt x="376518" y="809217"/>
                </a:cubicBezTo>
                <a:cubicBezTo>
                  <a:pt x="444875" y="877577"/>
                  <a:pt x="377055" y="798275"/>
                  <a:pt x="416859" y="984029"/>
                </a:cubicBezTo>
                <a:cubicBezTo>
                  <a:pt x="420245" y="999832"/>
                  <a:pt x="433111" y="1012207"/>
                  <a:pt x="443753" y="1024370"/>
                </a:cubicBezTo>
                <a:cubicBezTo>
                  <a:pt x="514514" y="1105240"/>
                  <a:pt x="489020" y="1087212"/>
                  <a:pt x="578223" y="1105053"/>
                </a:cubicBezTo>
                <a:cubicBezTo>
                  <a:pt x="582706" y="1154359"/>
                  <a:pt x="580538" y="1204729"/>
                  <a:pt x="591671" y="1252970"/>
                </a:cubicBezTo>
                <a:cubicBezTo>
                  <a:pt x="594522" y="1265324"/>
                  <a:pt x="607225" y="1274195"/>
                  <a:pt x="618565" y="1279865"/>
                </a:cubicBezTo>
                <a:cubicBezTo>
                  <a:pt x="643921" y="1292543"/>
                  <a:pt x="699247" y="1306759"/>
                  <a:pt x="699247" y="1306759"/>
                </a:cubicBezTo>
                <a:cubicBezTo>
                  <a:pt x="803796" y="1271909"/>
                  <a:pt x="718499" y="1285867"/>
                  <a:pt x="753035" y="1481570"/>
                </a:cubicBezTo>
                <a:cubicBezTo>
                  <a:pt x="759012" y="1515439"/>
                  <a:pt x="796364" y="1532868"/>
                  <a:pt x="820271" y="1548806"/>
                </a:cubicBezTo>
                <a:cubicBezTo>
                  <a:pt x="865094" y="1544324"/>
                  <a:pt x="910466" y="1543661"/>
                  <a:pt x="954741" y="1535359"/>
                </a:cubicBezTo>
                <a:cubicBezTo>
                  <a:pt x="982604" y="1530135"/>
                  <a:pt x="1035423" y="1508465"/>
                  <a:pt x="1035423" y="1508465"/>
                </a:cubicBezTo>
                <a:cubicBezTo>
                  <a:pt x="1053353" y="1535359"/>
                  <a:pt x="1078991" y="1558483"/>
                  <a:pt x="1089212" y="1589147"/>
                </a:cubicBezTo>
                <a:cubicBezTo>
                  <a:pt x="1093694" y="1602594"/>
                  <a:pt x="1094796" y="1617694"/>
                  <a:pt x="1102659" y="1629488"/>
                </a:cubicBezTo>
                <a:cubicBezTo>
                  <a:pt x="1113208" y="1645311"/>
                  <a:pt x="1129553" y="1656382"/>
                  <a:pt x="1143000" y="1669829"/>
                </a:cubicBezTo>
                <a:cubicBezTo>
                  <a:pt x="1169894" y="1665347"/>
                  <a:pt x="1196417" y="1656382"/>
                  <a:pt x="1223682" y="1656382"/>
                </a:cubicBezTo>
                <a:cubicBezTo>
                  <a:pt x="1237856" y="1656382"/>
                  <a:pt x="1258266" y="1656876"/>
                  <a:pt x="1264023" y="1669829"/>
                </a:cubicBezTo>
                <a:cubicBezTo>
                  <a:pt x="1278700" y="1702852"/>
                  <a:pt x="1268706" y="1742347"/>
                  <a:pt x="1277471" y="1777406"/>
                </a:cubicBezTo>
                <a:cubicBezTo>
                  <a:pt x="1282333" y="1796853"/>
                  <a:pt x="1291532" y="1815795"/>
                  <a:pt x="1304365" y="1831194"/>
                </a:cubicBezTo>
                <a:cubicBezTo>
                  <a:pt x="1324417" y="1855256"/>
                  <a:pt x="1357513" y="1862357"/>
                  <a:pt x="1385047" y="1871535"/>
                </a:cubicBezTo>
                <a:cubicBezTo>
                  <a:pt x="1416423" y="1867053"/>
                  <a:pt x="1448097" y="1864304"/>
                  <a:pt x="1479176" y="1858088"/>
                </a:cubicBezTo>
                <a:cubicBezTo>
                  <a:pt x="1493075" y="1855308"/>
                  <a:pt x="1506357" y="1839377"/>
                  <a:pt x="1519518" y="1844641"/>
                </a:cubicBezTo>
                <a:cubicBezTo>
                  <a:pt x="1534523" y="1850643"/>
                  <a:pt x="1534249" y="1874340"/>
                  <a:pt x="1546412" y="1884982"/>
                </a:cubicBezTo>
                <a:cubicBezTo>
                  <a:pt x="1570737" y="1906267"/>
                  <a:pt x="1627094" y="1938770"/>
                  <a:pt x="1627094" y="1938770"/>
                </a:cubicBezTo>
                <a:cubicBezTo>
                  <a:pt x="1658470" y="1934288"/>
                  <a:pt x="1692260" y="1938195"/>
                  <a:pt x="1721223" y="1925323"/>
                </a:cubicBezTo>
                <a:cubicBezTo>
                  <a:pt x="1766118" y="1905370"/>
                  <a:pt x="1734117" y="1872089"/>
                  <a:pt x="1761565" y="1844641"/>
                </a:cubicBezTo>
                <a:cubicBezTo>
                  <a:pt x="1771588" y="1834618"/>
                  <a:pt x="1788459" y="1835676"/>
                  <a:pt x="1801906" y="1831194"/>
                </a:cubicBezTo>
                <a:cubicBezTo>
                  <a:pt x="1912132" y="1867936"/>
                  <a:pt x="1741522" y="1804384"/>
                  <a:pt x="1922929" y="1925323"/>
                </a:cubicBezTo>
                <a:lnTo>
                  <a:pt x="2003612" y="1979112"/>
                </a:lnTo>
                <a:cubicBezTo>
                  <a:pt x="2017059" y="1974630"/>
                  <a:pt x="2030925" y="1971249"/>
                  <a:pt x="2043953" y="1965665"/>
                </a:cubicBezTo>
                <a:cubicBezTo>
                  <a:pt x="2091720" y="1945193"/>
                  <a:pt x="2097570" y="1938884"/>
                  <a:pt x="2138082" y="1911876"/>
                </a:cubicBezTo>
                <a:cubicBezTo>
                  <a:pt x="2147047" y="1893947"/>
                  <a:pt x="2160469" y="1877620"/>
                  <a:pt x="2164976" y="1858088"/>
                </a:cubicBezTo>
                <a:cubicBezTo>
                  <a:pt x="2174103" y="1818538"/>
                  <a:pt x="2160271" y="1773369"/>
                  <a:pt x="2178423" y="1737065"/>
                </a:cubicBezTo>
                <a:cubicBezTo>
                  <a:pt x="2186688" y="1720535"/>
                  <a:pt x="2214282" y="1728100"/>
                  <a:pt x="2232212" y="1723617"/>
                </a:cubicBezTo>
                <a:cubicBezTo>
                  <a:pt x="2250141" y="1732582"/>
                  <a:pt x="2266077" y="1748298"/>
                  <a:pt x="2286000" y="1750512"/>
                </a:cubicBezTo>
                <a:cubicBezTo>
                  <a:pt x="2308716" y="1753036"/>
                  <a:pt x="2337074" y="1753226"/>
                  <a:pt x="2353235" y="1737065"/>
                </a:cubicBezTo>
                <a:cubicBezTo>
                  <a:pt x="2416659" y="1673640"/>
                  <a:pt x="2283319" y="1598001"/>
                  <a:pt x="2380129" y="1535359"/>
                </a:cubicBezTo>
                <a:cubicBezTo>
                  <a:pt x="2440459" y="1496322"/>
                  <a:pt x="2523564" y="1526394"/>
                  <a:pt x="2595282" y="1521912"/>
                </a:cubicBezTo>
                <a:cubicBezTo>
                  <a:pt x="2608729" y="1512947"/>
                  <a:pt x="2626658" y="1508464"/>
                  <a:pt x="2635623" y="1495017"/>
                </a:cubicBezTo>
                <a:cubicBezTo>
                  <a:pt x="2661919" y="1455574"/>
                  <a:pt x="2643663" y="1414190"/>
                  <a:pt x="2635623" y="1373994"/>
                </a:cubicBezTo>
                <a:cubicBezTo>
                  <a:pt x="2671482" y="1365029"/>
                  <a:pt x="2731511" y="1382166"/>
                  <a:pt x="2743200" y="1347100"/>
                </a:cubicBezTo>
                <a:cubicBezTo>
                  <a:pt x="2747682" y="1333653"/>
                  <a:pt x="2750308" y="1319437"/>
                  <a:pt x="2756647" y="1306759"/>
                </a:cubicBezTo>
                <a:cubicBezTo>
                  <a:pt x="2795659" y="1228734"/>
                  <a:pt x="2775074" y="1306924"/>
                  <a:pt x="2810435" y="1212629"/>
                </a:cubicBezTo>
                <a:cubicBezTo>
                  <a:pt x="2818870" y="1190136"/>
                  <a:pt x="2826327" y="1120334"/>
                  <a:pt x="2850776" y="1105053"/>
                </a:cubicBezTo>
                <a:cubicBezTo>
                  <a:pt x="2873897" y="1090603"/>
                  <a:pt x="2904565" y="1096088"/>
                  <a:pt x="2931459" y="1091606"/>
                </a:cubicBezTo>
                <a:cubicBezTo>
                  <a:pt x="2944906" y="1087124"/>
                  <a:pt x="2961777" y="1088182"/>
                  <a:pt x="2971800" y="1078159"/>
                </a:cubicBezTo>
                <a:cubicBezTo>
                  <a:pt x="3010326" y="1039633"/>
                  <a:pt x="3025507" y="1004481"/>
                  <a:pt x="3039035" y="957135"/>
                </a:cubicBezTo>
                <a:cubicBezTo>
                  <a:pt x="3044112" y="939365"/>
                  <a:pt x="3048000" y="921276"/>
                  <a:pt x="3052482" y="903347"/>
                </a:cubicBezTo>
                <a:cubicBezTo>
                  <a:pt x="3056964" y="863006"/>
                  <a:pt x="3044137" y="816567"/>
                  <a:pt x="3065929" y="782323"/>
                </a:cubicBezTo>
                <a:cubicBezTo>
                  <a:pt x="3081149" y="758406"/>
                  <a:pt x="3123024" y="771154"/>
                  <a:pt x="3146612" y="755429"/>
                </a:cubicBezTo>
                <a:cubicBezTo>
                  <a:pt x="3205601" y="716103"/>
                  <a:pt x="3174024" y="738232"/>
                  <a:pt x="3240741" y="688194"/>
                </a:cubicBezTo>
                <a:cubicBezTo>
                  <a:pt x="3267635" y="643370"/>
                  <a:pt x="3311171" y="604981"/>
                  <a:pt x="3321423" y="553723"/>
                </a:cubicBezTo>
                <a:cubicBezTo>
                  <a:pt x="3338496" y="468366"/>
                  <a:pt x="3329328" y="508661"/>
                  <a:pt x="3348318" y="432700"/>
                </a:cubicBezTo>
                <a:cubicBezTo>
                  <a:pt x="3343836" y="414771"/>
                  <a:pt x="3346416" y="393343"/>
                  <a:pt x="3334871" y="378912"/>
                </a:cubicBezTo>
                <a:cubicBezTo>
                  <a:pt x="3326016" y="367844"/>
                  <a:pt x="3308158" y="369359"/>
                  <a:pt x="3294529" y="365465"/>
                </a:cubicBezTo>
                <a:cubicBezTo>
                  <a:pt x="3176343" y="331697"/>
                  <a:pt x="3297118" y="370809"/>
                  <a:pt x="3200400" y="338570"/>
                </a:cubicBezTo>
                <a:cubicBezTo>
                  <a:pt x="3272118" y="334088"/>
                  <a:pt x="3345606" y="341581"/>
                  <a:pt x="3415553" y="325123"/>
                </a:cubicBezTo>
                <a:cubicBezTo>
                  <a:pt x="3429351" y="321877"/>
                  <a:pt x="3429000" y="298956"/>
                  <a:pt x="3429000" y="284782"/>
                </a:cubicBezTo>
                <a:cubicBezTo>
                  <a:pt x="3429000" y="267897"/>
                  <a:pt x="3408447" y="209677"/>
                  <a:pt x="3402106" y="190653"/>
                </a:cubicBezTo>
                <a:lnTo>
                  <a:pt x="3429000" y="109970"/>
                </a:lnTo>
                <a:lnTo>
                  <a:pt x="3442447" y="69629"/>
                </a:lnTo>
                <a:cubicBezTo>
                  <a:pt x="3424605" y="-19582"/>
                  <a:pt x="3451856" y="2394"/>
                  <a:pt x="3361765" y="2394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/>
          <p:cNvSpPr txBox="1"/>
          <p:nvPr/>
        </p:nvSpPr>
        <p:spPr>
          <a:xfrm>
            <a:off x="5562600" y="135575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No convex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58200" y="1417638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b="0" dirty="0" smtClean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1417638"/>
                <a:ext cx="685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8036" t="-8333" b="-26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6705600" y="4114800"/>
            <a:ext cx="31376" cy="2438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015753" y="6324600"/>
            <a:ext cx="37853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5271247" y="4854388"/>
            <a:ext cx="3039598" cy="1467127"/>
          </a:xfrm>
          <a:custGeom>
            <a:avLst/>
            <a:gdLst>
              <a:gd name="connsiteX0" fmla="*/ 0 w 3039598"/>
              <a:gd name="connsiteY0" fmla="*/ 13447 h 1467127"/>
              <a:gd name="connsiteX1" fmla="*/ 13447 w 3039598"/>
              <a:gd name="connsiteY1" fmla="*/ 295836 h 1467127"/>
              <a:gd name="connsiteX2" fmla="*/ 40341 w 3039598"/>
              <a:gd name="connsiteY2" fmla="*/ 336177 h 1467127"/>
              <a:gd name="connsiteX3" fmla="*/ 147918 w 3039598"/>
              <a:gd name="connsiteY3" fmla="*/ 430306 h 1467127"/>
              <a:gd name="connsiteX4" fmla="*/ 228600 w 3039598"/>
              <a:gd name="connsiteY4" fmla="*/ 524436 h 1467127"/>
              <a:gd name="connsiteX5" fmla="*/ 349624 w 3039598"/>
              <a:gd name="connsiteY5" fmla="*/ 632012 h 1467127"/>
              <a:gd name="connsiteX6" fmla="*/ 443753 w 3039598"/>
              <a:gd name="connsiteY6" fmla="*/ 739588 h 1467127"/>
              <a:gd name="connsiteX7" fmla="*/ 484094 w 3039598"/>
              <a:gd name="connsiteY7" fmla="*/ 820271 h 1467127"/>
              <a:gd name="connsiteX8" fmla="*/ 537882 w 3039598"/>
              <a:gd name="connsiteY8" fmla="*/ 860612 h 1467127"/>
              <a:gd name="connsiteX9" fmla="*/ 591671 w 3039598"/>
              <a:gd name="connsiteY9" fmla="*/ 914400 h 1467127"/>
              <a:gd name="connsiteX10" fmla="*/ 645459 w 3039598"/>
              <a:gd name="connsiteY10" fmla="*/ 995083 h 1467127"/>
              <a:gd name="connsiteX11" fmla="*/ 672353 w 3039598"/>
              <a:gd name="connsiteY11" fmla="*/ 1035424 h 1467127"/>
              <a:gd name="connsiteX12" fmla="*/ 712694 w 3039598"/>
              <a:gd name="connsiteY12" fmla="*/ 1048871 h 1467127"/>
              <a:gd name="connsiteX13" fmla="*/ 753035 w 3039598"/>
              <a:gd name="connsiteY13" fmla="*/ 1075765 h 1467127"/>
              <a:gd name="connsiteX14" fmla="*/ 806824 w 3039598"/>
              <a:gd name="connsiteY14" fmla="*/ 1102659 h 1467127"/>
              <a:gd name="connsiteX15" fmla="*/ 887506 w 3039598"/>
              <a:gd name="connsiteY15" fmla="*/ 1156447 h 1467127"/>
              <a:gd name="connsiteX16" fmla="*/ 941294 w 3039598"/>
              <a:gd name="connsiteY16" fmla="*/ 1223683 h 1467127"/>
              <a:gd name="connsiteX17" fmla="*/ 981635 w 3039598"/>
              <a:gd name="connsiteY17" fmla="*/ 1250577 h 1467127"/>
              <a:gd name="connsiteX18" fmla="*/ 1062318 w 3039598"/>
              <a:gd name="connsiteY18" fmla="*/ 1304365 h 1467127"/>
              <a:gd name="connsiteX19" fmla="*/ 1089212 w 3039598"/>
              <a:gd name="connsiteY19" fmla="*/ 1344706 h 1467127"/>
              <a:gd name="connsiteX20" fmla="*/ 1156447 w 3039598"/>
              <a:gd name="connsiteY20" fmla="*/ 1358153 h 1467127"/>
              <a:gd name="connsiteX21" fmla="*/ 1210235 w 3039598"/>
              <a:gd name="connsiteY21" fmla="*/ 1371600 h 1467127"/>
              <a:gd name="connsiteX22" fmla="*/ 1250577 w 3039598"/>
              <a:gd name="connsiteY22" fmla="*/ 1398494 h 1467127"/>
              <a:gd name="connsiteX23" fmla="*/ 1344706 w 3039598"/>
              <a:gd name="connsiteY23" fmla="*/ 1425388 h 1467127"/>
              <a:gd name="connsiteX24" fmla="*/ 1371600 w 3039598"/>
              <a:gd name="connsiteY24" fmla="*/ 1452283 h 1467127"/>
              <a:gd name="connsiteX25" fmla="*/ 1546412 w 3039598"/>
              <a:gd name="connsiteY25" fmla="*/ 1452283 h 1467127"/>
              <a:gd name="connsiteX26" fmla="*/ 1801906 w 3039598"/>
              <a:gd name="connsiteY26" fmla="*/ 1411941 h 1467127"/>
              <a:gd name="connsiteX27" fmla="*/ 1828800 w 3039598"/>
              <a:gd name="connsiteY27" fmla="*/ 1371600 h 1467127"/>
              <a:gd name="connsiteX28" fmla="*/ 1909482 w 3039598"/>
              <a:gd name="connsiteY28" fmla="*/ 1358153 h 1467127"/>
              <a:gd name="connsiteX29" fmla="*/ 1963271 w 3039598"/>
              <a:gd name="connsiteY29" fmla="*/ 1344706 h 1467127"/>
              <a:gd name="connsiteX30" fmla="*/ 2030506 w 3039598"/>
              <a:gd name="connsiteY30" fmla="*/ 1331259 h 1467127"/>
              <a:gd name="connsiteX31" fmla="*/ 2070847 w 3039598"/>
              <a:gd name="connsiteY31" fmla="*/ 1317812 h 1467127"/>
              <a:gd name="connsiteX32" fmla="*/ 2151529 w 3039598"/>
              <a:gd name="connsiteY32" fmla="*/ 1304365 h 1467127"/>
              <a:gd name="connsiteX33" fmla="*/ 2205318 w 3039598"/>
              <a:gd name="connsiteY33" fmla="*/ 1264024 h 1467127"/>
              <a:gd name="connsiteX34" fmla="*/ 2259106 w 3039598"/>
              <a:gd name="connsiteY34" fmla="*/ 1196788 h 1467127"/>
              <a:gd name="connsiteX35" fmla="*/ 2312894 w 3039598"/>
              <a:gd name="connsiteY35" fmla="*/ 1156447 h 1467127"/>
              <a:gd name="connsiteX36" fmla="*/ 2339788 w 3039598"/>
              <a:gd name="connsiteY36" fmla="*/ 1116106 h 1467127"/>
              <a:gd name="connsiteX37" fmla="*/ 2393577 w 3039598"/>
              <a:gd name="connsiteY37" fmla="*/ 1062318 h 1467127"/>
              <a:gd name="connsiteX38" fmla="*/ 2420471 w 3039598"/>
              <a:gd name="connsiteY38" fmla="*/ 1021977 h 1467127"/>
              <a:gd name="connsiteX39" fmla="*/ 2474259 w 3039598"/>
              <a:gd name="connsiteY39" fmla="*/ 981636 h 1467127"/>
              <a:gd name="connsiteX40" fmla="*/ 2554941 w 3039598"/>
              <a:gd name="connsiteY40" fmla="*/ 927847 h 1467127"/>
              <a:gd name="connsiteX41" fmla="*/ 2635624 w 3039598"/>
              <a:gd name="connsiteY41" fmla="*/ 847165 h 1467127"/>
              <a:gd name="connsiteX42" fmla="*/ 2675965 w 3039598"/>
              <a:gd name="connsiteY42" fmla="*/ 753036 h 1467127"/>
              <a:gd name="connsiteX43" fmla="*/ 2702859 w 3039598"/>
              <a:gd name="connsiteY43" fmla="*/ 712694 h 1467127"/>
              <a:gd name="connsiteX44" fmla="*/ 2716306 w 3039598"/>
              <a:gd name="connsiteY44" fmla="*/ 672353 h 1467127"/>
              <a:gd name="connsiteX45" fmla="*/ 2756647 w 3039598"/>
              <a:gd name="connsiteY45" fmla="*/ 618565 h 1467127"/>
              <a:gd name="connsiteX46" fmla="*/ 2810435 w 3039598"/>
              <a:gd name="connsiteY46" fmla="*/ 537883 h 1467127"/>
              <a:gd name="connsiteX47" fmla="*/ 2877671 w 3039598"/>
              <a:gd name="connsiteY47" fmla="*/ 457200 h 1467127"/>
              <a:gd name="connsiteX48" fmla="*/ 2891118 w 3039598"/>
              <a:gd name="connsiteY48" fmla="*/ 416859 h 1467127"/>
              <a:gd name="connsiteX49" fmla="*/ 2944906 w 3039598"/>
              <a:gd name="connsiteY49" fmla="*/ 309283 h 1467127"/>
              <a:gd name="connsiteX50" fmla="*/ 2985247 w 3039598"/>
              <a:gd name="connsiteY50" fmla="*/ 228600 h 1467127"/>
              <a:gd name="connsiteX51" fmla="*/ 2998694 w 3039598"/>
              <a:gd name="connsiteY51" fmla="*/ 174812 h 1467127"/>
              <a:gd name="connsiteX52" fmla="*/ 3039035 w 3039598"/>
              <a:gd name="connsiteY52" fmla="*/ 26894 h 1467127"/>
              <a:gd name="connsiteX53" fmla="*/ 3039035 w 3039598"/>
              <a:gd name="connsiteY53" fmla="*/ 0 h 146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039598" h="1467127">
                <a:moveTo>
                  <a:pt x="0" y="13447"/>
                </a:moveTo>
                <a:cubicBezTo>
                  <a:pt x="4482" y="107577"/>
                  <a:pt x="1758" y="202327"/>
                  <a:pt x="13447" y="295836"/>
                </a:cubicBezTo>
                <a:cubicBezTo>
                  <a:pt x="15452" y="311872"/>
                  <a:pt x="29699" y="324014"/>
                  <a:pt x="40341" y="336177"/>
                </a:cubicBezTo>
                <a:cubicBezTo>
                  <a:pt x="153149" y="465099"/>
                  <a:pt x="63795" y="360203"/>
                  <a:pt x="147918" y="430306"/>
                </a:cubicBezTo>
                <a:cubicBezTo>
                  <a:pt x="205525" y="478312"/>
                  <a:pt x="175177" y="465077"/>
                  <a:pt x="228600" y="524436"/>
                </a:cubicBezTo>
                <a:cubicBezTo>
                  <a:pt x="297682" y="601194"/>
                  <a:pt x="287421" y="590544"/>
                  <a:pt x="349624" y="632012"/>
                </a:cubicBezTo>
                <a:cubicBezTo>
                  <a:pt x="412377" y="726141"/>
                  <a:pt x="376518" y="694765"/>
                  <a:pt x="443753" y="739588"/>
                </a:cubicBezTo>
                <a:cubicBezTo>
                  <a:pt x="454690" y="772399"/>
                  <a:pt x="458026" y="794203"/>
                  <a:pt x="484094" y="820271"/>
                </a:cubicBezTo>
                <a:cubicBezTo>
                  <a:pt x="499941" y="836118"/>
                  <a:pt x="521015" y="845854"/>
                  <a:pt x="537882" y="860612"/>
                </a:cubicBezTo>
                <a:cubicBezTo>
                  <a:pt x="556965" y="877309"/>
                  <a:pt x="573741" y="896471"/>
                  <a:pt x="591671" y="914400"/>
                </a:cubicBezTo>
                <a:cubicBezTo>
                  <a:pt x="615303" y="985295"/>
                  <a:pt x="589500" y="927931"/>
                  <a:pt x="645459" y="995083"/>
                </a:cubicBezTo>
                <a:cubicBezTo>
                  <a:pt x="655805" y="1007499"/>
                  <a:pt x="659733" y="1025328"/>
                  <a:pt x="672353" y="1035424"/>
                </a:cubicBezTo>
                <a:cubicBezTo>
                  <a:pt x="683421" y="1044279"/>
                  <a:pt x="700016" y="1042532"/>
                  <a:pt x="712694" y="1048871"/>
                </a:cubicBezTo>
                <a:cubicBezTo>
                  <a:pt x="727149" y="1056099"/>
                  <a:pt x="739003" y="1067747"/>
                  <a:pt x="753035" y="1075765"/>
                </a:cubicBezTo>
                <a:cubicBezTo>
                  <a:pt x="770440" y="1085710"/>
                  <a:pt x="789635" y="1092346"/>
                  <a:pt x="806824" y="1102659"/>
                </a:cubicBezTo>
                <a:cubicBezTo>
                  <a:pt x="834540" y="1119289"/>
                  <a:pt x="887506" y="1156447"/>
                  <a:pt x="887506" y="1156447"/>
                </a:cubicBezTo>
                <a:cubicBezTo>
                  <a:pt x="907474" y="1186399"/>
                  <a:pt x="913923" y="1201786"/>
                  <a:pt x="941294" y="1223683"/>
                </a:cubicBezTo>
                <a:cubicBezTo>
                  <a:pt x="953914" y="1233779"/>
                  <a:pt x="969219" y="1240231"/>
                  <a:pt x="981635" y="1250577"/>
                </a:cubicBezTo>
                <a:cubicBezTo>
                  <a:pt x="1048787" y="1306536"/>
                  <a:pt x="991423" y="1280733"/>
                  <a:pt x="1062318" y="1304365"/>
                </a:cubicBezTo>
                <a:cubicBezTo>
                  <a:pt x="1071283" y="1317812"/>
                  <a:pt x="1075180" y="1336688"/>
                  <a:pt x="1089212" y="1344706"/>
                </a:cubicBezTo>
                <a:cubicBezTo>
                  <a:pt x="1109056" y="1356046"/>
                  <a:pt x="1134136" y="1353195"/>
                  <a:pt x="1156447" y="1358153"/>
                </a:cubicBezTo>
                <a:cubicBezTo>
                  <a:pt x="1174488" y="1362162"/>
                  <a:pt x="1192306" y="1367118"/>
                  <a:pt x="1210235" y="1371600"/>
                </a:cubicBezTo>
                <a:cubicBezTo>
                  <a:pt x="1223682" y="1380565"/>
                  <a:pt x="1236122" y="1391266"/>
                  <a:pt x="1250577" y="1398494"/>
                </a:cubicBezTo>
                <a:cubicBezTo>
                  <a:pt x="1269869" y="1408140"/>
                  <a:pt x="1327472" y="1421079"/>
                  <a:pt x="1344706" y="1425388"/>
                </a:cubicBezTo>
                <a:cubicBezTo>
                  <a:pt x="1353671" y="1434353"/>
                  <a:pt x="1360729" y="1445760"/>
                  <a:pt x="1371600" y="1452283"/>
                </a:cubicBezTo>
                <a:cubicBezTo>
                  <a:pt x="1423027" y="1483140"/>
                  <a:pt x="1498421" y="1457082"/>
                  <a:pt x="1546412" y="1452283"/>
                </a:cubicBezTo>
                <a:cubicBezTo>
                  <a:pt x="1682538" y="1406906"/>
                  <a:pt x="1598829" y="1427562"/>
                  <a:pt x="1801906" y="1411941"/>
                </a:cubicBezTo>
                <a:cubicBezTo>
                  <a:pt x="1810871" y="1398494"/>
                  <a:pt x="1814345" y="1378828"/>
                  <a:pt x="1828800" y="1371600"/>
                </a:cubicBezTo>
                <a:cubicBezTo>
                  <a:pt x="1853187" y="1359407"/>
                  <a:pt x="1882746" y="1363500"/>
                  <a:pt x="1909482" y="1358153"/>
                </a:cubicBezTo>
                <a:cubicBezTo>
                  <a:pt x="1927605" y="1354529"/>
                  <a:pt x="1945230" y="1348715"/>
                  <a:pt x="1963271" y="1344706"/>
                </a:cubicBezTo>
                <a:cubicBezTo>
                  <a:pt x="1985582" y="1339748"/>
                  <a:pt x="2008333" y="1336802"/>
                  <a:pt x="2030506" y="1331259"/>
                </a:cubicBezTo>
                <a:cubicBezTo>
                  <a:pt x="2044257" y="1327821"/>
                  <a:pt x="2057010" y="1320887"/>
                  <a:pt x="2070847" y="1317812"/>
                </a:cubicBezTo>
                <a:cubicBezTo>
                  <a:pt x="2097463" y="1311897"/>
                  <a:pt x="2124635" y="1308847"/>
                  <a:pt x="2151529" y="1304365"/>
                </a:cubicBezTo>
                <a:cubicBezTo>
                  <a:pt x="2169459" y="1290918"/>
                  <a:pt x="2189470" y="1279872"/>
                  <a:pt x="2205318" y="1264024"/>
                </a:cubicBezTo>
                <a:cubicBezTo>
                  <a:pt x="2292178" y="1177165"/>
                  <a:pt x="2179259" y="1263328"/>
                  <a:pt x="2259106" y="1196788"/>
                </a:cubicBezTo>
                <a:cubicBezTo>
                  <a:pt x="2276323" y="1182440"/>
                  <a:pt x="2297047" y="1172294"/>
                  <a:pt x="2312894" y="1156447"/>
                </a:cubicBezTo>
                <a:cubicBezTo>
                  <a:pt x="2324322" y="1145019"/>
                  <a:pt x="2329270" y="1128376"/>
                  <a:pt x="2339788" y="1116106"/>
                </a:cubicBezTo>
                <a:cubicBezTo>
                  <a:pt x="2356290" y="1096854"/>
                  <a:pt x="2377075" y="1081570"/>
                  <a:pt x="2393577" y="1062318"/>
                </a:cubicBezTo>
                <a:cubicBezTo>
                  <a:pt x="2404095" y="1050048"/>
                  <a:pt x="2409043" y="1033405"/>
                  <a:pt x="2420471" y="1021977"/>
                </a:cubicBezTo>
                <a:cubicBezTo>
                  <a:pt x="2436318" y="1006130"/>
                  <a:pt x="2457243" y="996221"/>
                  <a:pt x="2474259" y="981636"/>
                </a:cubicBezTo>
                <a:cubicBezTo>
                  <a:pt x="2538359" y="926692"/>
                  <a:pt x="2486320" y="950721"/>
                  <a:pt x="2554941" y="927847"/>
                </a:cubicBezTo>
                <a:cubicBezTo>
                  <a:pt x="2581835" y="900953"/>
                  <a:pt x="2623597" y="883247"/>
                  <a:pt x="2635624" y="847165"/>
                </a:cubicBezTo>
                <a:cubicBezTo>
                  <a:pt x="2650710" y="801906"/>
                  <a:pt x="2649378" y="799563"/>
                  <a:pt x="2675965" y="753036"/>
                </a:cubicBezTo>
                <a:cubicBezTo>
                  <a:pt x="2683983" y="739004"/>
                  <a:pt x="2695631" y="727149"/>
                  <a:pt x="2702859" y="712694"/>
                </a:cubicBezTo>
                <a:cubicBezTo>
                  <a:pt x="2709198" y="700016"/>
                  <a:pt x="2709274" y="684660"/>
                  <a:pt x="2716306" y="672353"/>
                </a:cubicBezTo>
                <a:cubicBezTo>
                  <a:pt x="2727425" y="652894"/>
                  <a:pt x="2743795" y="636925"/>
                  <a:pt x="2756647" y="618565"/>
                </a:cubicBezTo>
                <a:cubicBezTo>
                  <a:pt x="2775183" y="592085"/>
                  <a:pt x="2787579" y="560739"/>
                  <a:pt x="2810435" y="537883"/>
                </a:cubicBezTo>
                <a:cubicBezTo>
                  <a:pt x="2840175" y="508143"/>
                  <a:pt x="2858950" y="494643"/>
                  <a:pt x="2877671" y="457200"/>
                </a:cubicBezTo>
                <a:cubicBezTo>
                  <a:pt x="2884010" y="444522"/>
                  <a:pt x="2885253" y="429763"/>
                  <a:pt x="2891118" y="416859"/>
                </a:cubicBezTo>
                <a:cubicBezTo>
                  <a:pt x="2907708" y="380361"/>
                  <a:pt x="2932228" y="347317"/>
                  <a:pt x="2944906" y="309283"/>
                </a:cubicBezTo>
                <a:cubicBezTo>
                  <a:pt x="2963464" y="253609"/>
                  <a:pt x="2950490" y="280735"/>
                  <a:pt x="2985247" y="228600"/>
                </a:cubicBezTo>
                <a:cubicBezTo>
                  <a:pt x="2989729" y="210671"/>
                  <a:pt x="2993383" y="192514"/>
                  <a:pt x="2998694" y="174812"/>
                </a:cubicBezTo>
                <a:cubicBezTo>
                  <a:pt x="3023059" y="93595"/>
                  <a:pt x="3027895" y="104878"/>
                  <a:pt x="3039035" y="26894"/>
                </a:cubicBezTo>
                <a:cubicBezTo>
                  <a:pt x="3040303" y="18019"/>
                  <a:pt x="3039035" y="8965"/>
                  <a:pt x="3039035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TextBox 22"/>
          <p:cNvSpPr txBox="1"/>
          <p:nvPr/>
        </p:nvSpPr>
        <p:spPr>
          <a:xfrm>
            <a:off x="5715000" y="448505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Convex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169088" y="448505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b="0" dirty="0" smtClean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088" y="4485056"/>
                <a:ext cx="685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7080" t="-8333" b="-26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5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 cost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𝑐𝑜𝑠𝑡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ZA" b="0" i="1" smtClean="0">
                            <a:latin typeface="Cambria Math"/>
                          </a:rPr>
                          <m:t>,</m:t>
                        </m:r>
                        <m:r>
                          <a:rPr lang="en-ZA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ZA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Z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ZA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Z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ZA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ZA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ZA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b="0" i="1" smtClean="0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Z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ZA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Z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ZA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ZA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ZA" b="0" i="1" smtClean="0">
                                  <a:latin typeface="Cambria Math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Cost=0 if y=1,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ZA" b="0" i="1" smtClean="0">
                        <a:latin typeface="Cambria Math"/>
                      </a:rPr>
                      <m:t>=1, </m:t>
                    </m:r>
                    <m:r>
                      <a:rPr lang="en-ZA" b="0" i="1" smtClean="0">
                        <a:latin typeface="Cambria Math"/>
                      </a:rPr>
                      <m:t>h𝑜𝑤𝑒𝑣𝑒𝑟</m:t>
                    </m:r>
                    <m:r>
                      <a:rPr lang="en-ZA" b="0" i="1" smtClean="0">
                        <a:latin typeface="Cambria Math"/>
                      </a:rPr>
                      <m:t> </m:t>
                    </m:r>
                    <m:r>
                      <a:rPr lang="en-ZA" b="0" i="1" smtClean="0">
                        <a:latin typeface="Cambria Math"/>
                      </a:rPr>
                      <m:t>𝑎𝑠</m:t>
                    </m:r>
                    <m:r>
                      <a:rPr lang="en-ZA" b="0" i="1" smtClean="0">
                        <a:latin typeface="Cambria Math"/>
                      </a:rPr>
                      <m:t> </m:t>
                    </m:r>
                    <m:func>
                      <m:func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ZA" b="0" i="0" smtClean="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ZA" b="0" i="1" smtClean="0">
                                <a:latin typeface="Cambria Math"/>
                              </a:rPr>
                              <m:t>𝐶𝑜𝑠𝑡</m:t>
                            </m:r>
                            <m:r>
                              <a:rPr lang="en-ZA" b="0" i="1" smtClean="0">
                                <a:latin typeface="Cambria Math"/>
                              </a:rPr>
                              <m:t>→∝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=0</a:t>
                </a:r>
                <a:endParaRPr lang="en-US" dirty="0"/>
              </a:p>
              <a:p>
                <a:r>
                  <a:rPr lang="en-US" dirty="0" smtClean="0"/>
                  <a:t>Capture intuition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=0 predicts (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/>
                          </a:rPr>
                          <m:t>𝑦</m:t>
                        </m:r>
                        <m:r>
                          <a:rPr lang="en-ZA" b="0" i="1" smtClean="0">
                            <a:latin typeface="Cambria Math"/>
                          </a:rPr>
                          <m:t>=0</m:t>
                        </m:r>
                      </m:e>
                      <m:e>
                        <m:r>
                          <a:rPr lang="en-ZA" b="0" i="1" smtClean="0">
                            <a:latin typeface="Cambria Math"/>
                          </a:rPr>
                          <m:t>𝑥</m:t>
                        </m:r>
                        <m:r>
                          <a:rPr lang="en-ZA" b="0" i="1" smtClean="0">
                            <a:latin typeface="Cambria Math"/>
                          </a:rPr>
                          <m:t>;</m:t>
                        </m:r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ZA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), but y=1, we will penalize learning algorithm by a very large cost.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7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11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Simplified cost function and gradient descent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ZA" sz="2400" i="1" smtClean="0">
                        <a:latin typeface="Cambria Math"/>
                      </a:rPr>
                      <m:t>𝐽</m:t>
                    </m:r>
                    <m:r>
                      <a:rPr lang="en-ZA" sz="2400" i="1" smtClean="0">
                        <a:latin typeface="Cambria Math"/>
                      </a:rPr>
                      <m:t>(</m:t>
                    </m:r>
                    <m:r>
                      <a:rPr lang="en-ZA" sz="24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ZA" sz="2400" i="1"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i="1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ZA" sz="2400" i="1">
                            <a:latin typeface="Cambria Math"/>
                          </a:rPr>
                          <m:t>𝑖</m:t>
                        </m:r>
                        <m:r>
                          <a:rPr lang="en-ZA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ZA" sz="2400" i="1">
                            <a:latin typeface="Cambria Math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ZA" sz="24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Z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ZA" sz="2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ZA" sz="2400" i="1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Z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ZA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ZA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ZA" sz="2400" dirty="0" smtClean="0"/>
              </a:p>
              <a:p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</a:rPr>
                      <m:t>𝑐𝑜𝑠𝑡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ZA" sz="2400" i="1">
                            <a:latin typeface="Cambria Math"/>
                          </a:rPr>
                          <m:t>,</m:t>
                        </m:r>
                        <m:r>
                          <a:rPr lang="en-ZA" sz="24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ZA" sz="2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Z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4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Z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ZA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ZA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ZA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Z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sz="2400" i="1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Z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400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ZA" sz="2400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Z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ZA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ZA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ZA" sz="2400" i="1">
                                  <a:latin typeface="Cambria Math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ZA" sz="2400" dirty="0" smtClean="0"/>
              </a:p>
              <a:p>
                <a:r>
                  <a:rPr lang="en-ZA" sz="2400" dirty="0" smtClean="0"/>
                  <a:t>Note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𝑦</m:t>
                    </m:r>
                    <m:r>
                      <a:rPr lang="en-ZA" sz="2400" b="0" i="1" smtClean="0">
                        <a:latin typeface="Cambria Math"/>
                      </a:rPr>
                      <m:t>=0 </m:t>
                    </m:r>
                    <m:r>
                      <a:rPr lang="en-ZA" sz="2400" b="0" i="1" smtClean="0">
                        <a:latin typeface="Cambria Math"/>
                      </a:rPr>
                      <m:t>𝑜𝑟</m:t>
                    </m:r>
                    <m:r>
                      <a:rPr lang="en-ZA" sz="2400" b="0" i="1" smtClean="0">
                        <a:latin typeface="Cambria Math"/>
                      </a:rPr>
                      <m:t> </m:t>
                    </m:r>
                    <m:r>
                      <a:rPr lang="en-ZA" sz="2400" b="0" i="1" smtClean="0">
                        <a:latin typeface="Cambria Math"/>
                      </a:rPr>
                      <m:t>𝑦</m:t>
                    </m:r>
                    <m:r>
                      <a:rPr lang="en-ZA" sz="2400" b="0" i="1" smtClean="0">
                        <a:latin typeface="Cambria Math"/>
                      </a:rPr>
                      <m:t>=1</m:t>
                    </m:r>
                  </m:oMath>
                </a14:m>
                <a:endParaRPr lang="en-ZA" sz="2400" b="0" dirty="0" smtClean="0"/>
              </a:p>
              <a:p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</a:rPr>
                      <m:t>𝑐𝑜𝑠𝑡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ZA" sz="2400" i="1">
                            <a:latin typeface="Cambria Math"/>
                          </a:rPr>
                          <m:t>,</m:t>
                        </m:r>
                        <m:r>
                          <a:rPr lang="en-ZA" sz="2400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ZA" sz="2400" dirty="0" smtClean="0"/>
                  <a:t>=</a:t>
                </a:r>
                <a:r>
                  <a:rPr lang="en-ZA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ZA" sz="2400" i="1">
                        <a:latin typeface="Cambria Math"/>
                      </a:rPr>
                      <m:t>−</m:t>
                    </m:r>
                    <m:r>
                      <a:rPr lang="en-ZA" sz="2400" b="0" i="1" smtClean="0">
                        <a:latin typeface="Cambria Math"/>
                      </a:rPr>
                      <m:t>𝑦</m:t>
                    </m:r>
                    <m:r>
                      <a:rPr lang="en-ZA" sz="2400" i="1">
                        <a:latin typeface="Cambria Math"/>
                      </a:rPr>
                      <m:t>𝑙𝑜𝑔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m:rPr>
                        <m:brk m:alnAt="7"/>
                      </m:rPr>
                      <a:rPr lang="en-ZA" sz="2400" i="1">
                        <a:latin typeface="Cambria Math"/>
                      </a:rPr>
                      <m:t> </m:t>
                    </m:r>
                    <m:r>
                      <a:rPr lang="en-ZA" sz="2400" i="1">
                        <a:latin typeface="Cambria Math"/>
                      </a:rPr>
                      <m:t>−</m:t>
                    </m:r>
                    <m:r>
                      <a:rPr lang="en-ZA" sz="2400" b="0" i="1" smtClean="0">
                        <a:latin typeface="Cambria Math"/>
                      </a:rPr>
                      <m:t>(1−</m:t>
                    </m:r>
                    <m:r>
                      <a:rPr lang="en-ZA" sz="2400" b="0" i="1" smtClean="0">
                        <a:latin typeface="Cambria Math"/>
                      </a:rPr>
                      <m:t>𝑦</m:t>
                    </m:r>
                    <m:r>
                      <a:rPr lang="en-ZA" sz="2400" b="0" i="1" smtClean="0">
                        <a:latin typeface="Cambria Math"/>
                      </a:rPr>
                      <m:t>)</m:t>
                    </m:r>
                    <m:r>
                      <a:rPr lang="en-ZA" sz="2400" i="1">
                        <a:latin typeface="Cambria Math"/>
                      </a:rPr>
                      <m:t>𝑙𝑜𝑔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ZA" sz="2400" i="1">
                        <a:latin typeface="Cambria Math"/>
                      </a:rPr>
                      <m:t> </m:t>
                    </m:r>
                  </m:oMath>
                </a14:m>
                <a:endParaRPr lang="en-ZA" sz="2400" dirty="0" smtClean="0"/>
              </a:p>
              <a:p>
                <a:r>
                  <a:rPr lang="en-ZA" sz="2400" dirty="0" smtClean="0"/>
                  <a:t>If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𝑦</m:t>
                    </m:r>
                    <m:r>
                      <a:rPr lang="en-ZA" sz="2400" b="0" i="1" smtClean="0">
                        <a:latin typeface="Cambria Math"/>
                      </a:rPr>
                      <m:t>=1: </m:t>
                    </m:r>
                    <m:r>
                      <a:rPr lang="en-ZA" sz="2400" i="1">
                        <a:latin typeface="Cambria Math"/>
                      </a:rPr>
                      <m:t>𝑐𝑜𝑠𝑡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ZA" sz="2400" i="1">
                            <a:latin typeface="Cambria Math"/>
                          </a:rPr>
                          <m:t>,</m:t>
                        </m:r>
                        <m:r>
                          <a:rPr lang="en-ZA" sz="2400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ZA" sz="2400" dirty="0" smtClean="0"/>
                  <a:t>=</a:t>
                </a:r>
                <a:r>
                  <a:rPr lang="en-ZA" sz="2400" dirty="0"/>
                  <a:t> </a:t>
                </a:r>
                <a14:m>
                  <m:oMath xmlns:m="http://schemas.openxmlformats.org/officeDocument/2006/math">
                    <m:r>
                      <a:rPr lang="en-ZA" sz="2400" b="0" i="0" smtClean="0">
                        <a:latin typeface="Cambria Math"/>
                      </a:rPr>
                      <m:t>−</m:t>
                    </m:r>
                    <m:r>
                      <a:rPr lang="en-ZA" sz="2400" i="1">
                        <a:latin typeface="Cambria Math"/>
                      </a:rPr>
                      <m:t>𝑙𝑜𝑔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ZA" sz="2400" dirty="0" smtClean="0"/>
              </a:p>
              <a:p>
                <a:r>
                  <a:rPr lang="en-ZA" sz="2400" dirty="0" smtClean="0"/>
                  <a:t>If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/>
                      </a:rPr>
                      <m:t>𝑦</m:t>
                    </m:r>
                    <m:r>
                      <a:rPr lang="en-ZA" sz="2400" b="0" i="1" smtClean="0">
                        <a:latin typeface="Cambria Math"/>
                      </a:rPr>
                      <m:t>=0:</m:t>
                    </m:r>
                  </m:oMath>
                </a14:m>
                <a:r>
                  <a:rPr lang="en-ZA" sz="2400" dirty="0"/>
                  <a:t> </a:t>
                </a:r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</a:rPr>
                      <m:t>𝑐𝑜𝑠𝑡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ZA" sz="2400" i="1">
                            <a:latin typeface="Cambria Math"/>
                          </a:rPr>
                          <m:t>,</m:t>
                        </m:r>
                        <m:r>
                          <a:rPr lang="en-ZA" sz="2400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ZA" sz="2400" dirty="0"/>
                  <a:t>= </a:t>
                </a:r>
                <a14:m>
                  <m:oMath xmlns:m="http://schemas.openxmlformats.org/officeDocument/2006/math">
                    <m:r>
                      <a:rPr lang="en-ZA" sz="2400" b="0" i="0" smtClean="0">
                        <a:latin typeface="Cambria Math"/>
                      </a:rPr>
                      <m:t>−</m:t>
                    </m:r>
                    <m:r>
                      <a:rPr lang="en-ZA" sz="2400" i="1">
                        <a:latin typeface="Cambria Math"/>
                      </a:rPr>
                      <m:t>𝑙𝑜𝑔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4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ZA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ZA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4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ZA" sz="2400" i="1">
                        <a:latin typeface="Cambria Math"/>
                      </a:rPr>
                      <m:t> </m:t>
                    </m:r>
                  </m:oMath>
                </a14:m>
                <a:endParaRPr lang="en-ZA" sz="2400" dirty="0"/>
              </a:p>
              <a:p>
                <a14:m>
                  <m:oMath xmlns:m="http://schemas.openxmlformats.org/officeDocument/2006/math">
                    <m:r>
                      <a:rPr lang="en-ZA" sz="2400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ZA" sz="24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ZA" sz="2400" b="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i="1">
                            <a:latin typeface="Cambria Math"/>
                          </a:rPr>
                          <m:t>𝑚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ZA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ZA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ZA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ZA" sz="24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ZA" sz="2400" b="0" i="1" smtClean="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r>
                              <m:rPr>
                                <m:brk m:alnAt="7"/>
                              </m:rPr>
                              <a:rPr lang="en-ZA" sz="24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ZA" sz="2400" i="1">
                                <a:latin typeface="Cambria Math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ZA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ZA" sz="2400" i="1">
                                <a:latin typeface="Cambria Math"/>
                              </a:rPr>
                              <m:t>−(1−</m:t>
                            </m:r>
                            <m:sSup>
                              <m:sSupPr>
                                <m:ctrlPr>
                                  <a:rPr lang="en-ZA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ZA" sz="2400" i="1">
                                <a:latin typeface="Cambria Math"/>
                              </a:rPr>
                              <m:t>)</m:t>
                            </m:r>
                            <m:r>
                              <a:rPr lang="en-ZA" sz="2400" i="1">
                                <a:latin typeface="Cambria Math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Z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ZA" sz="2400" i="1">
                                    <a:latin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4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ZA" sz="2400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ZA" sz="2400" i="1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ZA" sz="2400" dirty="0"/>
                              <m:t> </m:t>
                            </m:r>
                          </m:e>
                        </m:nary>
                      </m:e>
                    </m:d>
                  </m:oMath>
                </a14:m>
                <a:endParaRPr lang="en-ZA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20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Simplified cost function and gradient descent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/>
                  <a:t>To fit parameter: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ZA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ZA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ZA" b="0" i="1" smtClean="0">
                              <a:latin typeface="Cambria Math"/>
                            </a:rPr>
                            <m:t>𝐽</m:t>
                          </m:r>
                          <m:d>
                            <m:d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ZA" dirty="0" smtClean="0"/>
              </a:p>
              <a:p>
                <a:r>
                  <a:rPr lang="en-ZA" dirty="0" smtClean="0"/>
                  <a:t>To make prediction given new </a:t>
                </a:r>
                <a:r>
                  <a:rPr lang="en-ZA" i="1" dirty="0" smtClean="0"/>
                  <a:t>x:</a:t>
                </a:r>
              </a:p>
              <a:p>
                <a:pPr marL="0" indent="0">
                  <a:buNone/>
                </a:pPr>
                <a:r>
                  <a:rPr lang="en-ZA" i="1" dirty="0" smtClean="0"/>
                  <a:t>Output</a:t>
                </a:r>
                <a:r>
                  <a:rPr lang="en-ZA" dirty="0" smtClean="0"/>
                  <a:t>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ZA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Z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b="0" i="1" dirty="0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ZA" b="0" i="1" dirty="0" smtClean="0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b="0" i="1" dirty="0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ZA" b="0" i="1" dirty="0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ZA" b="0" i="1" dirty="0" smtClean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88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4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Simplified cost function and gradient descent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ZA" sz="200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ZA" sz="20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ZA" sz="2000" b="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000" i="1">
                            <a:latin typeface="Cambria Math"/>
                          </a:rPr>
                          <m:t>𝑚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ZA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ZA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ZA" sz="20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ZA" sz="2000" b="0" i="1" smtClean="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r>
                              <m:rPr>
                                <m:brk m:alnAt="7"/>
                              </m:rPr>
                              <a:rPr lang="en-ZA" sz="20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ZA" sz="2000" i="1">
                                <a:latin typeface="Cambria Math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0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ZA" sz="2000" i="1">
                                <a:latin typeface="Cambria Math"/>
                              </a:rPr>
                              <m:t> </m:t>
                            </m:r>
                            <m:r>
                              <a:rPr lang="en-ZA" sz="2000" i="1">
                                <a:latin typeface="Cambria Math"/>
                              </a:rPr>
                              <m:t>−(1−</m:t>
                            </m:r>
                            <m:sSup>
                              <m:sSupPr>
                                <m:ctrlPr>
                                  <a:rPr lang="en-Z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ZA" sz="2000" i="1">
                                <a:latin typeface="Cambria Math"/>
                              </a:rPr>
                              <m:t>)</m:t>
                            </m:r>
                            <m:r>
                              <a:rPr lang="en-ZA" sz="2000" i="1">
                                <a:latin typeface="Cambria Math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ZA" sz="2000" i="1">
                                    <a:latin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0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ZA" sz="2000" i="1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ZA" sz="2000" dirty="0"/>
                              <m:t> </m:t>
                            </m:r>
                          </m:e>
                        </m:nary>
                      </m:e>
                    </m:d>
                  </m:oMath>
                </a14:m>
                <a:endParaRPr lang="en-ZA" sz="20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ZA" sz="2000" b="0" i="1" smtClean="0">
                            <a:latin typeface="Cambria Math"/>
                          </a:rPr>
                          <m:t>𝑊𝑎𝑛𝑡</m:t>
                        </m:r>
                        <m:r>
                          <a:rPr lang="en-ZA" sz="2000" b="0" i="1" smtClean="0">
                            <a:latin typeface="Cambria Math"/>
                          </a:rPr>
                          <m:t> </m:t>
                        </m:r>
                        <m:limLow>
                          <m:limLow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ZA" sz="20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ZA" sz="2000" i="1">
                            <a:latin typeface="Cambria Math"/>
                          </a:rPr>
                          <m:t>𝐽</m:t>
                        </m:r>
                        <m:d>
                          <m:d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ZA" sz="2000" dirty="0" smtClean="0"/>
                  <a:t>:</a:t>
                </a:r>
              </a:p>
              <a:p>
                <a:endParaRPr lang="en-ZA" sz="2000" dirty="0" smtClean="0"/>
              </a:p>
              <a:p>
                <a:pPr marL="285750"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Gradient descent</a:t>
                </a:r>
              </a:p>
              <a:p>
                <a:pPr marL="457200" lvl="1" indent="0">
                  <a:buNone/>
                </a:pPr>
                <a:r>
                  <a:rPr lang="en-US" sz="2400" dirty="0"/>
                  <a:t>Repeat {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1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800" i="1">
                              <a:latin typeface="Cambria Math"/>
                            </a:rPr>
                            <m:t>≔</m:t>
                          </m:r>
                        </m:e>
                      </m:box>
                      <m:sSub>
                        <m:sSubPr>
                          <m:ctrlPr>
                            <a:rPr lang="en-Z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1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ZA" sz="1800" i="1">
                          <a:latin typeface="Cambria Math"/>
                        </a:rPr>
                        <m:t>−</m:t>
                      </m:r>
                      <m:r>
                        <a:rPr lang="en-ZA" sz="1800" i="1"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en-ZA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ZA" sz="18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sSub>
                            <m:sSubPr>
                              <m:ctrlPr>
                                <a:rPr lang="en-ZA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ZA" sz="1800" i="1">
                                  <a:latin typeface="Cambria Math"/>
                                  <a:ea typeface="Cambria Math"/>
                                </a:rPr>
                                <m:t>𝜕𝜃</m:t>
                              </m:r>
                            </m:e>
                            <m:sub>
                              <m:r>
                                <a:rPr lang="en-ZA" sz="1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ZA" sz="1800" i="1">
                          <a:latin typeface="Cambria Math"/>
                          <a:ea typeface="Cambria Math"/>
                        </a:rPr>
                        <m:t>𝐽</m:t>
                      </m:r>
                      <m:d>
                        <m:dPr>
                          <m:ctrlPr>
                            <a:rPr lang="en-ZA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ZA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457200" lvl="1" indent="0">
                  <a:buNone/>
                </a:pPr>
                <a:r>
                  <a:rPr lang="en-US" sz="2400" dirty="0"/>
                  <a:t>}</a:t>
                </a:r>
              </a:p>
              <a:p>
                <a:r>
                  <a:rPr lang="en-US" sz="2400" dirty="0"/>
                  <a:t>Simultaneously update </a:t>
                </a:r>
                <a:r>
                  <a:rPr lang="en-ZA" sz="2400" dirty="0" smtClean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endParaRPr lang="en-ZA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 rotWithShape="1">
                <a:blip r:embed="rId2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2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Simplified cost function and gradient descent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ZA" sz="200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ZA" sz="20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ZA" sz="2000" b="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000" i="1">
                            <a:latin typeface="Cambria Math"/>
                          </a:rPr>
                          <m:t>𝑚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ZA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ZA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ZA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ZA" sz="20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ZA" sz="2000" b="0" i="1" smtClean="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r>
                              <m:rPr>
                                <m:brk m:alnAt="7"/>
                              </m:rPr>
                              <a:rPr lang="en-ZA" sz="20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ZA" sz="2000" i="1">
                                <a:latin typeface="Cambria Math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0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ZA" sz="2000" i="1">
                                <a:latin typeface="Cambria Math"/>
                              </a:rPr>
                              <m:t> </m:t>
                            </m:r>
                            <m:r>
                              <a:rPr lang="en-ZA" sz="2000" i="1">
                                <a:latin typeface="Cambria Math"/>
                              </a:rPr>
                              <m:t>−(1−</m:t>
                            </m:r>
                            <m:sSup>
                              <m:sSupPr>
                                <m:ctrlPr>
                                  <a:rPr lang="en-Z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ZA" sz="2000" b="0" i="1" smtClean="0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ZA" sz="2000" i="1">
                                <a:latin typeface="Cambria Math"/>
                              </a:rPr>
                              <m:t>)</m:t>
                            </m:r>
                            <m:r>
                              <a:rPr lang="en-ZA" sz="2000" i="1">
                                <a:latin typeface="Cambria Math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ZA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ZA" sz="2000" i="1">
                                    <a:latin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0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ZA" sz="20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Z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ZA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ZA" sz="2000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ZA" sz="2000" i="1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ZA" sz="2000" dirty="0"/>
                              <m:t> </m:t>
                            </m:r>
                          </m:e>
                        </m:nary>
                      </m:e>
                    </m:d>
                  </m:oMath>
                </a14:m>
                <a:endParaRPr lang="en-ZA" sz="2000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ZA" sz="2000" b="0" i="1" smtClean="0">
                            <a:latin typeface="Cambria Math"/>
                          </a:rPr>
                          <m:t>𝑊𝑎𝑛𝑡</m:t>
                        </m:r>
                        <m:r>
                          <a:rPr lang="en-ZA" sz="2000" b="0" i="1" smtClean="0">
                            <a:latin typeface="Cambria Math"/>
                          </a:rPr>
                          <m:t> </m:t>
                        </m:r>
                        <m:limLow>
                          <m:limLow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ZA" sz="20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ZA" sz="2000" i="1">
                            <a:latin typeface="Cambria Math"/>
                          </a:rPr>
                          <m:t>𝐽</m:t>
                        </m:r>
                        <m:d>
                          <m:d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ZA" sz="2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400" dirty="0" smtClean="0"/>
                  <a:t>Repeat </a:t>
                </a:r>
                <a:r>
                  <a:rPr lang="en-US" sz="2400" dirty="0"/>
                  <a:t>{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1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800" i="1">
                              <a:latin typeface="Cambria Math"/>
                            </a:rPr>
                            <m:t>≔</m:t>
                          </m:r>
                        </m:e>
                      </m:box>
                      <m:sSub>
                        <m:sSubPr>
                          <m:ctrlPr>
                            <a:rPr lang="en-Z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1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ZA" sz="1800" i="1">
                          <a:latin typeface="Cambria Math"/>
                        </a:rPr>
                        <m:t>−</m:t>
                      </m:r>
                      <m:r>
                        <a:rPr lang="en-ZA" sz="1800" i="1">
                          <a:latin typeface="Cambria Math"/>
                          <a:ea typeface="Cambria Math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ZA" sz="1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ZA" sz="1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ZA" sz="18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ZA" sz="18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ZA" sz="1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ZA" sz="18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ZA" sz="1800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ZA" sz="1800" i="1" smtClean="0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ZA" sz="18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ZA" sz="180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ZA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ZA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ZA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ZA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ZA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ZA" sz="1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ZA" sz="18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ZA" sz="18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ZA" sz="18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ZA" sz="18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ZA" sz="1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ZA" sz="18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ZA" sz="1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marL="457200" lvl="1" indent="0">
                  <a:buNone/>
                </a:pPr>
                <a:r>
                  <a:rPr lang="en-US" sz="2400" dirty="0"/>
                  <a:t>}</a:t>
                </a:r>
              </a:p>
              <a:p>
                <a:r>
                  <a:rPr lang="en-US" sz="2400" dirty="0"/>
                  <a:t>Simultaneously update </a:t>
                </a:r>
                <a:r>
                  <a:rPr lang="en-ZA" sz="2400" dirty="0" smtClean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ZA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Algorithm looks identical to linear regression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ZA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p>
                        <m:r>
                          <a:rPr lang="en-ZA" sz="24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ZA" sz="2400" b="0" i="1" smtClean="0">
                        <a:latin typeface="Cambria Math"/>
                      </a:rPr>
                      <m:t>𝑥</m:t>
                    </m:r>
                    <m:r>
                      <a:rPr lang="en-ZA" sz="2400" b="0" i="1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ZA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ZA" sz="2400" b="0" i="1" smtClean="0">
                        <a:latin typeface="Cambria Math"/>
                      </a:rPr>
                      <m:t>(</m:t>
                    </m:r>
                    <m:r>
                      <a:rPr lang="en-ZA" sz="2400" b="0" i="1" smtClean="0">
                        <a:latin typeface="Cambria Math"/>
                      </a:rPr>
                      <m:t>𝑥</m:t>
                    </m:r>
                    <m:r>
                      <a:rPr lang="en-ZA" sz="2400" b="0" i="1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Z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ZA" sz="2400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ZA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ZA" sz="2400" b="0" i="1" smtClean="0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Z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ZA" sz="24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ZA" sz="2400" b="0" i="1" smtClean="0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ZA" sz="2400" b="0" i="1" smtClean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ZA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 rotWithShape="1">
                <a:blip r:embed="rId2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8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Advance regression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ZA" sz="2000" dirty="0" smtClean="0"/>
                  <a:t>Optimization algorithm</a:t>
                </a:r>
              </a:p>
              <a:p>
                <a:r>
                  <a:rPr lang="en-ZA" sz="2000" dirty="0" smtClean="0"/>
                  <a:t>Cost function </a:t>
                </a:r>
                <a14:m>
                  <m:oMath xmlns:m="http://schemas.openxmlformats.org/officeDocument/2006/math">
                    <m:r>
                      <a:rPr lang="en-ZA" sz="2000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ZA" sz="20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ZA" sz="2000" dirty="0" smtClean="0"/>
                  <a:t> Want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ZA" sz="20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ZA" sz="2000" i="1">
                            <a:latin typeface="Cambria Math"/>
                          </a:rPr>
                          <m:t>𝐽</m:t>
                        </m:r>
                        <m:d>
                          <m:dPr>
                            <m:ctrlPr>
                              <a:rPr lang="en-Z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ZA" sz="2000" dirty="0" smtClean="0"/>
                  <a:t> </a:t>
                </a:r>
              </a:p>
              <a:p>
                <a:r>
                  <a:rPr lang="en-ZA" sz="2000" dirty="0" smtClean="0"/>
                  <a:t>Given </a:t>
                </a:r>
                <a14:m>
                  <m:oMath xmlns:m="http://schemas.openxmlformats.org/officeDocument/2006/math">
                    <m:r>
                      <a:rPr lang="en-ZA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ZA" sz="2000" dirty="0" smtClean="0"/>
                  <a:t>, we have code to compute</a:t>
                </a:r>
              </a:p>
              <a:p>
                <a14:m>
                  <m:oMath xmlns:m="http://schemas.openxmlformats.org/officeDocument/2006/math">
                    <m:r>
                      <a:rPr lang="en-ZA" sz="2000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ZA" sz="2000" dirty="0" smtClean="0">
                  <a:ea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ZA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ZA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𝜕𝜃</m:t>
                            </m:r>
                          </m:e>
                          <m:sub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ZA" sz="2000" i="1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ZA" sz="2000" dirty="0" smtClean="0">
                    <a:ea typeface="Cambria Math"/>
                  </a:rPr>
                  <a:t> (for j=0,1,…,n)</a:t>
                </a:r>
              </a:p>
              <a:p>
                <a:pPr marL="285750"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Gradient descent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Repeat {</a:t>
                </a:r>
                <a:endParaRPr lang="en-US" sz="20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0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/>
                            </a:rPr>
                            <m:t>≔</m:t>
                          </m:r>
                        </m:e>
                      </m:box>
                      <m:sSub>
                        <m:sSubPr>
                          <m:ctrlPr>
                            <a:rPr lang="en-Z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ZA" sz="20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ZA" sz="2000" i="1">
                          <a:latin typeface="Cambria Math"/>
                        </a:rPr>
                        <m:t>−</m:t>
                      </m:r>
                      <m:r>
                        <a:rPr lang="en-ZA" sz="2000" i="1"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en-ZA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ZA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sSub>
                            <m:sSubPr>
                              <m:ctrlPr>
                                <a:rPr lang="en-ZA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ZA" sz="2000" i="1">
                                  <a:latin typeface="Cambria Math"/>
                                  <a:ea typeface="Cambria Math"/>
                                </a:rPr>
                                <m:t>𝜕𝜃</m:t>
                              </m:r>
                            </m:e>
                            <m:sub>
                              <m:r>
                                <a:rPr lang="en-ZA" sz="20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ZA" sz="2000" i="1">
                          <a:latin typeface="Cambria Math"/>
                          <a:ea typeface="Cambria Math"/>
                        </a:rPr>
                        <m:t>𝐽</m:t>
                      </m:r>
                      <m:d>
                        <m:dPr>
                          <m:ctrlPr>
                            <a:rPr lang="en-ZA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ZA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}</a:t>
                </a:r>
              </a:p>
              <a:p>
                <a:endParaRPr lang="en-ZA" sz="2000" dirty="0" smtClean="0">
                  <a:ea typeface="Cambria Math"/>
                </a:endParaRPr>
              </a:p>
              <a:p>
                <a:endParaRPr lang="en-ZA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9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Optimization algorithm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82988" y="1676400"/>
                <a:ext cx="3581400" cy="4525963"/>
              </a:xfrm>
            </p:spPr>
            <p:txBody>
              <a:bodyPr>
                <a:normAutofit/>
              </a:bodyPr>
              <a:lstStyle/>
              <a:p>
                <a:r>
                  <a:rPr lang="en-ZA" sz="2400" dirty="0" smtClean="0"/>
                  <a:t>Advantages</a:t>
                </a:r>
              </a:p>
              <a:p>
                <a:pPr marL="1244600">
                  <a:buFontTx/>
                  <a:buChar char="−"/>
                </a:pPr>
                <a:r>
                  <a:rPr lang="en-ZA" sz="2400" dirty="0" smtClean="0">
                    <a:ea typeface="Cambria Math"/>
                  </a:rPr>
                  <a:t>No need to manually pick </a:t>
                </a:r>
                <a14:m>
                  <m:oMath xmlns:m="http://schemas.openxmlformats.org/officeDocument/2006/math">
                    <m:r>
                      <a:rPr lang="en-ZA" sz="240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en-ZA" sz="2400" dirty="0">
                  <a:ea typeface="Cambria Math"/>
                </a:endParaRPr>
              </a:p>
              <a:p>
                <a:pPr marL="1244600">
                  <a:buFontTx/>
                  <a:buChar char="−"/>
                </a:pPr>
                <a:r>
                  <a:rPr lang="en-ZA" sz="2400" dirty="0" smtClean="0"/>
                  <a:t>Often faster than gradient descent</a:t>
                </a:r>
                <a:endParaRPr lang="en-ZA" sz="2400" dirty="0"/>
              </a:p>
              <a:p>
                <a:r>
                  <a:rPr lang="en-ZA" sz="2400" dirty="0" smtClean="0"/>
                  <a:t>disadvantage</a:t>
                </a:r>
              </a:p>
              <a:p>
                <a:pPr marL="1244600">
                  <a:buFont typeface="Times New Roman" panose="02020603050405020304" pitchFamily="18" charset="0"/>
                  <a:buChar char="−"/>
                </a:pPr>
                <a:r>
                  <a:rPr lang="en-ZA" sz="2400" dirty="0" smtClean="0"/>
                  <a:t>More complex</a:t>
                </a:r>
                <a:endParaRPr lang="en-ZA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2988" y="1676400"/>
                <a:ext cx="3581400" cy="4525963"/>
              </a:xfrm>
              <a:blipFill rotWithShape="1">
                <a:blip r:embed="rId2"/>
                <a:stretch>
                  <a:fillRect l="-2385" t="-1078" r="-170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9600" y="1752600"/>
                <a:ext cx="41910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ZA" sz="2000" dirty="0" smtClean="0"/>
                  <a:t>Given , we have code that can compute</a:t>
                </a:r>
              </a:p>
              <a:p>
                <a:pPr marL="1244600">
                  <a:buFontTx/>
                  <a:buChar char="−"/>
                </a:pPr>
                <a14:m>
                  <m:oMath xmlns:m="http://schemas.openxmlformats.org/officeDocument/2006/math">
                    <m:r>
                      <a:rPr lang="en-ZA" sz="2000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ZA" sz="2000" dirty="0">
                  <a:ea typeface="Cambria Math"/>
                </a:endParaRPr>
              </a:p>
              <a:p>
                <a:pPr marL="1244600">
                  <a:buFontTx/>
                  <a:buChar char="−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ZA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𝜕</m:t>
                        </m:r>
                      </m:num>
                      <m:den>
                        <m:sSub>
                          <m:sSubPr>
                            <m:ctrlPr>
                              <a:rPr lang="en-ZA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𝜕𝜃</m:t>
                            </m:r>
                          </m:e>
                          <m:sub>
                            <m:r>
                              <a:rPr lang="en-ZA" sz="20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ZA" sz="2000" i="1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ZA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ZA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ZA" sz="2000" dirty="0"/>
              </a:p>
              <a:p>
                <a:r>
                  <a:rPr lang="en-ZA" sz="2000" dirty="0" smtClean="0"/>
                  <a:t>Optimization algorithms:</a:t>
                </a:r>
              </a:p>
              <a:p>
                <a:pPr marL="1244600">
                  <a:buFont typeface="Times New Roman" panose="02020603050405020304" pitchFamily="18" charset="0"/>
                  <a:buChar char="−"/>
                </a:pPr>
                <a:r>
                  <a:rPr lang="en-ZA" sz="2000" dirty="0" smtClean="0"/>
                  <a:t>Gradient descent</a:t>
                </a:r>
              </a:p>
              <a:p>
                <a:pPr marL="1244600">
                  <a:buFont typeface="Times New Roman" panose="02020603050405020304" pitchFamily="18" charset="0"/>
                  <a:buChar char="−"/>
                </a:pPr>
                <a:r>
                  <a:rPr lang="en-ZA" sz="2000" dirty="0" smtClean="0"/>
                  <a:t>Conjugate gradient</a:t>
                </a:r>
              </a:p>
              <a:p>
                <a:pPr marL="1244600">
                  <a:buFont typeface="Times New Roman" panose="02020603050405020304" pitchFamily="18" charset="0"/>
                  <a:buChar char="−"/>
                </a:pPr>
                <a:r>
                  <a:rPr lang="en-ZA" sz="2000" dirty="0" smtClean="0"/>
                  <a:t>BFGS</a:t>
                </a:r>
              </a:p>
              <a:p>
                <a:pPr marL="1244600">
                  <a:buFont typeface="Times New Roman" panose="02020603050405020304" pitchFamily="18" charset="0"/>
                  <a:buChar char="−"/>
                </a:pPr>
                <a:r>
                  <a:rPr lang="en-ZA" sz="2000" dirty="0" smtClean="0"/>
                  <a:t>L-BFGS</a:t>
                </a:r>
                <a:endParaRPr lang="en-ZA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4191000" cy="4525963"/>
              </a:xfrm>
              <a:prstGeom prst="rect">
                <a:avLst/>
              </a:prstGeom>
              <a:blipFill rotWithShape="1">
                <a:blip r:embed="rId3"/>
                <a:stretch>
                  <a:fillRect l="-1163" t="-67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20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example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10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Multiple classification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>
            <a:normAutofit/>
          </a:bodyPr>
          <a:lstStyle/>
          <a:p>
            <a:r>
              <a:rPr lang="en-ZA" sz="2000" dirty="0" smtClean="0"/>
              <a:t>Email </a:t>
            </a:r>
            <a:r>
              <a:rPr lang="en-ZA" sz="2000" dirty="0" err="1" smtClean="0"/>
              <a:t>foldering</a:t>
            </a:r>
            <a:r>
              <a:rPr lang="en-ZA" sz="2000" dirty="0" smtClean="0"/>
              <a:t>: work, friend, family, hobby</a:t>
            </a:r>
          </a:p>
          <a:p>
            <a:r>
              <a:rPr lang="en-ZA" sz="2000" dirty="0"/>
              <a:t>M</a:t>
            </a:r>
            <a:r>
              <a:rPr lang="en-ZA" sz="2000" dirty="0" smtClean="0"/>
              <a:t>edical diagrams: not ill, cold, flu</a:t>
            </a:r>
          </a:p>
          <a:p>
            <a:r>
              <a:rPr lang="en-ZA" sz="2000" dirty="0" smtClean="0"/>
              <a:t>Weather: sunny, cloudy, rain, snow</a:t>
            </a:r>
            <a:endParaRPr lang="en-ZA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705600" y="1417638"/>
            <a:ext cx="0" cy="1706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57800" y="2667000"/>
            <a:ext cx="3733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934200" y="1981200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/>
          <p:cNvSpPr/>
          <p:nvPr/>
        </p:nvSpPr>
        <p:spPr>
          <a:xfrm>
            <a:off x="7086600" y="2133600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/>
          <p:cNvSpPr/>
          <p:nvPr/>
        </p:nvSpPr>
        <p:spPr>
          <a:xfrm>
            <a:off x="7124700" y="2379569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/>
          <p:cNvSpPr/>
          <p:nvPr/>
        </p:nvSpPr>
        <p:spPr>
          <a:xfrm>
            <a:off x="6892738" y="2293844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Multiply 13"/>
          <p:cNvSpPr/>
          <p:nvPr/>
        </p:nvSpPr>
        <p:spPr>
          <a:xfrm>
            <a:off x="7479927" y="1666875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Multiply 14"/>
          <p:cNvSpPr/>
          <p:nvPr/>
        </p:nvSpPr>
        <p:spPr>
          <a:xfrm>
            <a:off x="7669306" y="1924610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Multiply 15"/>
          <p:cNvSpPr/>
          <p:nvPr/>
        </p:nvSpPr>
        <p:spPr>
          <a:xfrm>
            <a:off x="7251327" y="1491503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Multiply 16"/>
          <p:cNvSpPr/>
          <p:nvPr/>
        </p:nvSpPr>
        <p:spPr>
          <a:xfrm>
            <a:off x="7669306" y="1587313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705600" y="3733800"/>
            <a:ext cx="0" cy="2819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0600" y="6324600"/>
            <a:ext cx="434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156077" y="5648325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Oval 22"/>
          <p:cNvSpPr/>
          <p:nvPr/>
        </p:nvSpPr>
        <p:spPr>
          <a:xfrm>
            <a:off x="6892738" y="5648325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/>
          <p:cNvSpPr/>
          <p:nvPr/>
        </p:nvSpPr>
        <p:spPr>
          <a:xfrm>
            <a:off x="7239000" y="5922309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Oval 24"/>
          <p:cNvSpPr/>
          <p:nvPr/>
        </p:nvSpPr>
        <p:spPr>
          <a:xfrm>
            <a:off x="6934200" y="5922309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Multiply 25"/>
          <p:cNvSpPr/>
          <p:nvPr/>
        </p:nvSpPr>
        <p:spPr>
          <a:xfrm>
            <a:off x="7938247" y="4929466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Multiply 26"/>
          <p:cNvSpPr/>
          <p:nvPr/>
        </p:nvSpPr>
        <p:spPr>
          <a:xfrm>
            <a:off x="8135470" y="5217458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Multiply 27"/>
          <p:cNvSpPr/>
          <p:nvPr/>
        </p:nvSpPr>
        <p:spPr>
          <a:xfrm>
            <a:off x="8135470" y="5456144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Multiply 28"/>
          <p:cNvSpPr/>
          <p:nvPr/>
        </p:nvSpPr>
        <p:spPr>
          <a:xfrm>
            <a:off x="7797053" y="5217458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Isosceles Triangle 29"/>
          <p:cNvSpPr/>
          <p:nvPr/>
        </p:nvSpPr>
        <p:spPr>
          <a:xfrm>
            <a:off x="7218269" y="4152900"/>
            <a:ext cx="193861" cy="228600"/>
          </a:xfrm>
          <a:prstGeom prst="triangle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Isosceles Triangle 30"/>
          <p:cNvSpPr/>
          <p:nvPr/>
        </p:nvSpPr>
        <p:spPr>
          <a:xfrm>
            <a:off x="7235638" y="4419600"/>
            <a:ext cx="193861" cy="228600"/>
          </a:xfrm>
          <a:prstGeom prst="triangle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Isosceles Triangle 31"/>
          <p:cNvSpPr/>
          <p:nvPr/>
        </p:nvSpPr>
        <p:spPr>
          <a:xfrm>
            <a:off x="7572375" y="4572000"/>
            <a:ext cx="193861" cy="228600"/>
          </a:xfrm>
          <a:prstGeom prst="triangle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Isosceles Triangle 32"/>
          <p:cNvSpPr/>
          <p:nvPr/>
        </p:nvSpPr>
        <p:spPr>
          <a:xfrm>
            <a:off x="7519148" y="4267200"/>
            <a:ext cx="193861" cy="228600"/>
          </a:xfrm>
          <a:prstGeom prst="triangle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TextBox 33"/>
          <p:cNvSpPr txBox="1"/>
          <p:nvPr/>
        </p:nvSpPr>
        <p:spPr>
          <a:xfrm>
            <a:off x="5163670" y="1110503"/>
            <a:ext cx="20545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FF0000"/>
                </a:solidFill>
              </a:rPr>
              <a:t>Binary classification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16070" y="3352800"/>
            <a:ext cx="32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FF0000"/>
                </a:solidFill>
              </a:rPr>
              <a:t>Multi-classification classification</a:t>
            </a:r>
            <a:endParaRPr lang="en-Z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One vs all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r>
              <a:rPr lang="en-ZA" dirty="0" smtClean="0"/>
              <a:t>Class 1: </a:t>
            </a:r>
          </a:p>
          <a:p>
            <a:r>
              <a:rPr lang="en-ZA" dirty="0" smtClean="0"/>
              <a:t>Class 2:</a:t>
            </a:r>
          </a:p>
          <a:p>
            <a:r>
              <a:rPr lang="en-ZA" dirty="0" smtClean="0"/>
              <a:t>Class 3:</a:t>
            </a:r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581400" y="1391770"/>
            <a:ext cx="0" cy="2819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676400" y="3982570"/>
            <a:ext cx="6172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1877" y="3306295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/>
          <p:cNvSpPr/>
          <p:nvPr/>
        </p:nvSpPr>
        <p:spPr>
          <a:xfrm>
            <a:off x="3768538" y="3306295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/>
          <p:cNvSpPr/>
          <p:nvPr/>
        </p:nvSpPr>
        <p:spPr>
          <a:xfrm>
            <a:off x="4114800" y="3580279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Oval 8"/>
          <p:cNvSpPr/>
          <p:nvPr/>
        </p:nvSpPr>
        <p:spPr>
          <a:xfrm>
            <a:off x="3810000" y="3580279"/>
            <a:ext cx="19050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Multiply 9"/>
          <p:cNvSpPr/>
          <p:nvPr/>
        </p:nvSpPr>
        <p:spPr>
          <a:xfrm>
            <a:off x="4814047" y="2587436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Multiply 10"/>
          <p:cNvSpPr/>
          <p:nvPr/>
        </p:nvSpPr>
        <p:spPr>
          <a:xfrm>
            <a:off x="5011270" y="2875428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Multiply 11"/>
          <p:cNvSpPr/>
          <p:nvPr/>
        </p:nvSpPr>
        <p:spPr>
          <a:xfrm>
            <a:off x="4672853" y="2875428"/>
            <a:ext cx="2286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Isosceles Triangle 12"/>
          <p:cNvSpPr/>
          <p:nvPr/>
        </p:nvSpPr>
        <p:spPr>
          <a:xfrm>
            <a:off x="4094069" y="1810870"/>
            <a:ext cx="193861" cy="228600"/>
          </a:xfrm>
          <a:prstGeom prst="triangle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Isosceles Triangle 13"/>
          <p:cNvSpPr/>
          <p:nvPr/>
        </p:nvSpPr>
        <p:spPr>
          <a:xfrm>
            <a:off x="4111438" y="2077570"/>
            <a:ext cx="193861" cy="228600"/>
          </a:xfrm>
          <a:prstGeom prst="triangle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Isosceles Triangle 14"/>
          <p:cNvSpPr/>
          <p:nvPr/>
        </p:nvSpPr>
        <p:spPr>
          <a:xfrm>
            <a:off x="4448175" y="2229970"/>
            <a:ext cx="193861" cy="228600"/>
          </a:xfrm>
          <a:prstGeom prst="triangle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Isosceles Triangle 15"/>
          <p:cNvSpPr/>
          <p:nvPr/>
        </p:nvSpPr>
        <p:spPr>
          <a:xfrm>
            <a:off x="4394948" y="1925170"/>
            <a:ext cx="193861" cy="228600"/>
          </a:xfrm>
          <a:prstGeom prst="triangle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Isosceles Triangle 16"/>
          <p:cNvSpPr/>
          <p:nvPr/>
        </p:nvSpPr>
        <p:spPr>
          <a:xfrm>
            <a:off x="2362200" y="4419600"/>
            <a:ext cx="381000" cy="228600"/>
          </a:xfrm>
          <a:prstGeom prst="triangle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Oval 17"/>
          <p:cNvSpPr/>
          <p:nvPr/>
        </p:nvSpPr>
        <p:spPr>
          <a:xfrm>
            <a:off x="2362200" y="4876800"/>
            <a:ext cx="381000" cy="3238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Multiply 18"/>
          <p:cNvSpPr/>
          <p:nvPr/>
        </p:nvSpPr>
        <p:spPr>
          <a:xfrm>
            <a:off x="2286000" y="5410200"/>
            <a:ext cx="457200" cy="323850"/>
          </a:xfrm>
          <a:prstGeom prst="mathMultiply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64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Example</a:t>
            </a:r>
            <a:r>
              <a:rPr lang="en-ZA" dirty="0" smtClean="0"/>
              <a:t> </a:t>
            </a:r>
            <a:r>
              <a:rPr lang="en-ZA" dirty="0" smtClean="0"/>
              <a:t>1</a:t>
            </a:r>
            <a:br>
              <a:rPr lang="en-ZA" dirty="0" smtClean="0"/>
            </a:br>
            <a:r>
              <a:rPr lang="en-ZA" dirty="0" smtClean="0"/>
              <a:t>predicting house prices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0" y="3810000"/>
            <a:ext cx="1219200" cy="60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2400" b="1" dirty="0" smtClean="0"/>
              <a:t>N$=??</a:t>
            </a:r>
            <a:endParaRPr lang="en-ZA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1390744"/>
            <a:ext cx="8267700" cy="2038256"/>
            <a:chOff x="723900" y="2891118"/>
            <a:chExt cx="8267700" cy="1833282"/>
          </a:xfrm>
        </p:grpSpPr>
        <p:sp>
          <p:nvSpPr>
            <p:cNvPr id="5" name="Flowchart: Magnetic Disk 4"/>
            <p:cNvSpPr/>
            <p:nvPr/>
          </p:nvSpPr>
          <p:spPr>
            <a:xfrm>
              <a:off x="723900" y="3276600"/>
              <a:ext cx="1295400" cy="1219200"/>
            </a:xfrm>
            <a:prstGeom prst="flowChartMagneticDisk">
              <a:avLst/>
            </a:prstGeom>
            <a:gradFill>
              <a:gsLst>
                <a:gs pos="100000">
                  <a:srgbClr val="CC0066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52800" y="2891118"/>
              <a:ext cx="2057400" cy="1828800"/>
            </a:xfrm>
            <a:prstGeom prst="roundRect">
              <a:avLst/>
            </a:prstGeom>
            <a:gradFill>
              <a:gsLst>
                <a:gs pos="100000">
                  <a:srgbClr val="00B0F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781800" y="2895600"/>
              <a:ext cx="2209800" cy="1828800"/>
            </a:xfrm>
            <a:prstGeom prst="roundRect">
              <a:avLst/>
            </a:prstGeom>
            <a:gradFill>
              <a:gsLst>
                <a:gs pos="100000">
                  <a:srgbClr val="92D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209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3800" y="3498502"/>
              <a:ext cx="1371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</a:t>
              </a:r>
            </a:p>
            <a:p>
              <a:pPr algn="ctr"/>
              <a:r>
                <a:rPr lang="en-ZA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638800" y="3733800"/>
              <a:ext cx="914400" cy="457200"/>
            </a:xfrm>
            <a:prstGeom prst="rightArrow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1800" y="3621613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INTELLIGENCE</a:t>
              </a:r>
              <a:endParaRPr lang="en-Z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0100" y="3774461"/>
              <a:ext cx="1028700" cy="636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BIG</a:t>
              </a:r>
            </a:p>
            <a:p>
              <a:pPr algn="ctr"/>
              <a:r>
                <a:rPr lang="en-ZA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en-Z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3810000" y="4572000"/>
            <a:ext cx="685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ZA" sz="4000" b="1" smtClean="0"/>
              <a:t>?</a:t>
            </a:r>
            <a:endParaRPr lang="en-ZA" sz="4000" b="1" dirty="0"/>
          </a:p>
        </p:txBody>
      </p:sp>
      <p:sp>
        <p:nvSpPr>
          <p:cNvPr id="13" name="AutoShape 2" descr="https://encrypted-tbn3.gstatic.com/images?q=tbn:ANd9GcTko3NjIsDQX3nwz-t2TwU7hVswzAiyJdgWMbuSu6Tm8RgsgQt6"/>
          <p:cNvSpPr>
            <a:spLocks noChangeAspect="1" noChangeArrowheads="1"/>
          </p:cNvSpPr>
          <p:nvPr/>
        </p:nvSpPr>
        <p:spPr bwMode="auto">
          <a:xfrm>
            <a:off x="155575" y="-1874838"/>
            <a:ext cx="7096125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37" y="4558552"/>
            <a:ext cx="2886075" cy="17660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6" y="3601249"/>
            <a:ext cx="1181100" cy="957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03" y="3592284"/>
            <a:ext cx="1104900" cy="9797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1" y="4660008"/>
            <a:ext cx="1360394" cy="7700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77321" y="5558118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 smtClean="0"/>
              <a:t>House features</a:t>
            </a:r>
            <a:endParaRPr lang="en-ZA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71600" y="466000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N$</a:t>
            </a:r>
            <a:endParaRPr lang="en-ZA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28850" y="362533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N$</a:t>
            </a:r>
            <a:endParaRPr lang="en-ZA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13279" y="360124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N$</a:t>
            </a:r>
            <a:endParaRPr lang="en-ZA" b="1" dirty="0"/>
          </a:p>
        </p:txBody>
      </p:sp>
      <p:sp>
        <p:nvSpPr>
          <p:cNvPr id="24" name="Right Brace 23"/>
          <p:cNvSpPr/>
          <p:nvPr/>
        </p:nvSpPr>
        <p:spPr>
          <a:xfrm rot="16200000">
            <a:off x="1074365" y="2183186"/>
            <a:ext cx="409576" cy="2558301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Down Arrow 19"/>
          <p:cNvSpPr/>
          <p:nvPr/>
        </p:nvSpPr>
        <p:spPr>
          <a:xfrm>
            <a:off x="7010400" y="3592284"/>
            <a:ext cx="457200" cy="598716"/>
          </a:xfrm>
          <a:prstGeom prst="downArrow">
            <a:avLst/>
          </a:prstGeom>
          <a:gradFill>
            <a:gsLst>
              <a:gs pos="10000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16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Supervised learning</a:t>
            </a:r>
            <a:endParaRPr lang="en-Z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407024" y="465268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85801" y="1726457"/>
            <a:ext cx="8001000" cy="3913093"/>
            <a:chOff x="1089212" y="1726457"/>
            <a:chExt cx="7064188" cy="391309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7741024" y="4628028"/>
              <a:ext cx="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089212" y="1726457"/>
              <a:ext cx="7064188" cy="3913093"/>
              <a:chOff x="1089212" y="1726457"/>
              <a:chExt cx="7064188" cy="3913093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5896401" y="4601885"/>
                <a:ext cx="0" cy="304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1089212" y="1726457"/>
                <a:ext cx="7064188" cy="3913093"/>
                <a:chOff x="228600" y="1752600"/>
                <a:chExt cx="7924800" cy="4941332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393576" y="2541494"/>
                  <a:ext cx="0" cy="3021106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2380129" y="5562600"/>
                  <a:ext cx="5773271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272553" y="48768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232211" y="41148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2252382" y="34290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2229970" y="2667000"/>
                  <a:ext cx="29583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3538308" y="5365376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572000" y="5423647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714565" y="5441576"/>
                  <a:ext cx="0" cy="3048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1671917" y="4692134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100</a:t>
                  </a:r>
                  <a:endParaRPr lang="en-ZA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651746" y="3930134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/>
                    <a:t>2</a:t>
                  </a:r>
                  <a:r>
                    <a:rPr lang="en-ZA" dirty="0" smtClean="0"/>
                    <a:t>00</a:t>
                  </a:r>
                  <a:endParaRPr lang="en-ZA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676400" y="3244334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/>
                    <a:t>3</a:t>
                  </a:r>
                  <a:r>
                    <a:rPr lang="en-ZA" dirty="0" smtClean="0"/>
                    <a:t>00</a:t>
                  </a:r>
                  <a:endParaRPr lang="en-ZA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1651746" y="2482334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/>
                    <a:t>4</a:t>
                  </a:r>
                  <a:r>
                    <a:rPr lang="en-ZA" dirty="0" smtClean="0"/>
                    <a:t>00</a:t>
                  </a:r>
                  <a:endParaRPr lang="en-ZA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237990" y="5728447"/>
                  <a:ext cx="609600" cy="367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500</a:t>
                  </a:r>
                  <a:endParaRPr lang="en-ZA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4261342" y="5728447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1000</a:t>
                  </a:r>
                  <a:endParaRPr lang="en-ZA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308837" y="57463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1500</a:t>
                  </a:r>
                  <a:endParaRPr lang="en-ZA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6333565" y="5746376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2000</a:t>
                  </a:r>
                  <a:endParaRPr lang="en-ZA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466224" y="57463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2500</a:t>
                  </a:r>
                  <a:endParaRPr lang="en-ZA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2952495" y="4584412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2495" y="4584412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3690352" y="3428998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0352" y="3428998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3276600" y="4067907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76600" y="4067907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684058" y="3028890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84058" y="3028890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4071352" y="3321278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1352" y="3321278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5255048" y="3062190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5048" y="3062190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5641551" y="3257690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1551" y="3257690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5972225" y="3028891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2225" y="3028891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6429070" y="3428999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29070" y="3428999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6820765" y="3550078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0765" y="3550078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3390390" y="3613665"/>
                      <a:ext cx="57099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ZA" sz="32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×</m:t>
                            </m:r>
                          </m:oMath>
                        </m:oMathPara>
                      </a14:m>
                      <a:endParaRPr lang="en-ZA" sz="32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0390" y="3613665"/>
                      <a:ext cx="570990" cy="584775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TextBox 53"/>
                <p:cNvSpPr txBox="1"/>
                <p:nvPr/>
              </p:nvSpPr>
              <p:spPr>
                <a:xfrm>
                  <a:off x="914400" y="1752600"/>
                  <a:ext cx="43944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2800" dirty="0" smtClean="0"/>
                    <a:t>Housing price prediction</a:t>
                  </a:r>
                  <a:endParaRPr lang="en-ZA" sz="28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228600" y="3842465"/>
                  <a:ext cx="12954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dirty="0" smtClean="0"/>
                    <a:t>Price (N$)</a:t>
                  </a:r>
                </a:p>
                <a:p>
                  <a:r>
                    <a:rPr lang="en-ZA" dirty="0" smtClean="0"/>
                    <a:t>In 1000</a:t>
                  </a:r>
                  <a:endParaRPr lang="en-ZA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4071352" y="6324600"/>
                      <a:ext cx="21411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ZA" dirty="0" smtClean="0"/>
                        <a:t>Size in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oMath>
                      </a14:m>
                      <a:endParaRPr lang="en-ZA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1352" y="6324600"/>
                      <a:ext cx="2141189" cy="369332"/>
                    </a:xfrm>
                    <a:prstGeom prst="rect">
                      <a:avLst/>
                    </a:prstGeom>
                    <a:blipFill rotWithShape="1">
                      <a:blip r:embed="rId13"/>
                      <a:stretch>
                        <a:fillRect l="-2564" t="-8333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Z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/>
                <p:cNvSpPr txBox="1"/>
                <p:nvPr/>
              </p:nvSpPr>
              <p:spPr>
                <a:xfrm>
                  <a:off x="2138082" y="5665693"/>
                  <a:ext cx="5109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ZA" dirty="0" smtClean="0"/>
                    <a:t>0</a:t>
                  </a:r>
                  <a:endParaRPr lang="en-ZA" dirty="0"/>
                </a:p>
              </p:txBody>
            </p:sp>
          </p:grpSp>
        </p:grpSp>
      </p:grpSp>
      <p:sp>
        <p:nvSpPr>
          <p:cNvPr id="8" name="TextBox 7"/>
          <p:cNvSpPr txBox="1"/>
          <p:nvPr/>
        </p:nvSpPr>
        <p:spPr>
          <a:xfrm>
            <a:off x="29286" y="6013956"/>
            <a:ext cx="349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>
                <a:solidFill>
                  <a:srgbClr val="FF0000"/>
                </a:solidFill>
              </a:rPr>
              <a:t>Supervised Learning</a:t>
            </a:r>
          </a:p>
          <a:p>
            <a:r>
              <a:rPr lang="en-ZA" b="1" dirty="0" smtClean="0">
                <a:solidFill>
                  <a:srgbClr val="FF0000"/>
                </a:solidFill>
              </a:rPr>
              <a:t>Right answer is given</a:t>
            </a:r>
            <a:endParaRPr lang="en-ZA" b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85035" y="6019624"/>
            <a:ext cx="349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>
                <a:solidFill>
                  <a:srgbClr val="FF0000"/>
                </a:solidFill>
              </a:rPr>
              <a:t>Regression: predict </a:t>
            </a:r>
          </a:p>
          <a:p>
            <a:r>
              <a:rPr lang="en-ZA" b="1" dirty="0" smtClean="0">
                <a:solidFill>
                  <a:srgbClr val="FF0000"/>
                </a:solidFill>
              </a:rPr>
              <a:t>Continuous value output (price)</a:t>
            </a:r>
            <a:endParaRPr lang="en-ZA" b="1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396796" y="5893368"/>
            <a:ext cx="0" cy="8875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lessBoo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WirelessBook.thmx</Template>
  <TotalTime>7097</TotalTime>
  <Words>1634</Words>
  <Application>Microsoft Office PowerPoint</Application>
  <PresentationFormat>On-screen Show (4:3)</PresentationFormat>
  <Paragraphs>910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Cambria Math</vt:lpstr>
      <vt:lpstr>Times</vt:lpstr>
      <vt:lpstr>Times New Roman</vt:lpstr>
      <vt:lpstr>WirelessBook</vt:lpstr>
      <vt:lpstr>IndabaX: Machine learning welcome</vt:lpstr>
      <vt:lpstr>PowerPoint Presentation</vt:lpstr>
      <vt:lpstr>Machine learning pipeline</vt:lpstr>
      <vt:lpstr>Machine learning</vt:lpstr>
      <vt:lpstr>What is machine learning?</vt:lpstr>
      <vt:lpstr>Machine learning algorithms</vt:lpstr>
      <vt:lpstr>SUPERVISED LEARNING</vt:lpstr>
      <vt:lpstr>Example 1 predicting house prices</vt:lpstr>
      <vt:lpstr>Supervised learning</vt:lpstr>
      <vt:lpstr>Example 2 breast cancer analysis</vt:lpstr>
      <vt:lpstr>Supervised learning</vt:lpstr>
      <vt:lpstr>Supervised learning</vt:lpstr>
      <vt:lpstr>Example</vt:lpstr>
      <vt:lpstr>Unsupervised learning</vt:lpstr>
      <vt:lpstr>Unsupervised learning</vt:lpstr>
      <vt:lpstr>Example</vt:lpstr>
      <vt:lpstr>Building a learning machine: Process</vt:lpstr>
      <vt:lpstr>Example 1 predicting house prices</vt:lpstr>
      <vt:lpstr>REGRESSION</vt:lpstr>
      <vt:lpstr>Linear regression with one variable</vt:lpstr>
      <vt:lpstr>Regression with one variable</vt:lpstr>
      <vt:lpstr>Regression with one variable</vt:lpstr>
      <vt:lpstr>model representation</vt:lpstr>
      <vt:lpstr>How do we represent the hypothesis h ?</vt:lpstr>
      <vt:lpstr>Linear regression with one variable-cost function</vt:lpstr>
      <vt:lpstr>Choice of parameters</vt:lpstr>
      <vt:lpstr>idea</vt:lpstr>
      <vt:lpstr>summary</vt:lpstr>
      <vt:lpstr>Visualization  of  cost function</vt:lpstr>
      <vt:lpstr>Simple examples</vt:lpstr>
      <vt:lpstr>Cost function intuition</vt:lpstr>
      <vt:lpstr>Cost function intuition</vt:lpstr>
      <vt:lpstr>Linear regression with one variable-gradient descent</vt:lpstr>
      <vt:lpstr>3D-representation of the cost function</vt:lpstr>
      <vt:lpstr>3D-representation of the cost function</vt:lpstr>
      <vt:lpstr>Gradient descent algorithm</vt:lpstr>
      <vt:lpstr>Learning rate</vt:lpstr>
      <vt:lpstr>Gradient descent</vt:lpstr>
      <vt:lpstr>Gradient descent algorithm</vt:lpstr>
      <vt:lpstr>Convex function</vt:lpstr>
      <vt:lpstr>Two extensions</vt:lpstr>
      <vt:lpstr>Multiple features</vt:lpstr>
      <vt:lpstr>Multiple features</vt:lpstr>
      <vt:lpstr>Hypothesis-multivariate linear regression</vt:lpstr>
      <vt:lpstr>hypothesis</vt:lpstr>
      <vt:lpstr>Multivariate linear regression-hypothesis</vt:lpstr>
      <vt:lpstr>Gradient descent</vt:lpstr>
      <vt:lpstr>Multivariate Regression-Gradient descent</vt:lpstr>
      <vt:lpstr>FeaturES scaling</vt:lpstr>
      <vt:lpstr>Feature scaling</vt:lpstr>
      <vt:lpstr>Gradient descent</vt:lpstr>
      <vt:lpstr>summary</vt:lpstr>
      <vt:lpstr>Features and polynomial regression</vt:lpstr>
      <vt:lpstr>Polynomial regression</vt:lpstr>
      <vt:lpstr>Polynomial regression</vt:lpstr>
      <vt:lpstr>Normal equation</vt:lpstr>
      <vt:lpstr>examples</vt:lpstr>
      <vt:lpstr>classification</vt:lpstr>
      <vt:lpstr>Logistic regression</vt:lpstr>
      <vt:lpstr>Logistic regression</vt:lpstr>
      <vt:lpstr>Logistic regression</vt:lpstr>
      <vt:lpstr>hypothesis representation</vt:lpstr>
      <vt:lpstr>Interpretation of h_θ (x)</vt:lpstr>
      <vt:lpstr>Decision boundary</vt:lpstr>
      <vt:lpstr>Decision boundary</vt:lpstr>
      <vt:lpstr>Non linear decision boundary</vt:lpstr>
      <vt:lpstr>Cost function</vt:lpstr>
      <vt:lpstr>Cost function</vt:lpstr>
      <vt:lpstr>Logistic regression cost function</vt:lpstr>
      <vt:lpstr>Simplified cost function and gradient descent</vt:lpstr>
      <vt:lpstr>Simplified cost function and gradient descent</vt:lpstr>
      <vt:lpstr>Simplified cost function and gradient descent</vt:lpstr>
      <vt:lpstr>Simplified cost function and gradient descent</vt:lpstr>
      <vt:lpstr>Advance regression</vt:lpstr>
      <vt:lpstr>Optimization algorithm</vt:lpstr>
      <vt:lpstr>example</vt:lpstr>
      <vt:lpstr>Multiple classification</vt:lpstr>
      <vt:lpstr>One vs all</vt:lpstr>
    </vt:vector>
  </TitlesOfParts>
  <Company>UMKC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and Error Control</dc:title>
  <dc:creator>Pedro Tonhozi de Oliveira</dc:creator>
  <cp:lastModifiedBy>Dr. Nggada</cp:lastModifiedBy>
  <cp:revision>405</cp:revision>
  <cp:lastPrinted>2015-03-05T23:10:55Z</cp:lastPrinted>
  <dcterms:created xsi:type="dcterms:W3CDTF">2015-02-16T20:13:52Z</dcterms:created>
  <dcterms:modified xsi:type="dcterms:W3CDTF">2018-03-27T06:52:42Z</dcterms:modified>
</cp:coreProperties>
</file>